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593" r:id="rId2"/>
    <p:sldId id="602" r:id="rId3"/>
    <p:sldId id="714" r:id="rId4"/>
    <p:sldId id="707" r:id="rId5"/>
    <p:sldId id="715" r:id="rId6"/>
    <p:sldId id="623" r:id="rId7"/>
    <p:sldId id="624" r:id="rId8"/>
    <p:sldId id="712" r:id="rId9"/>
    <p:sldId id="730" r:id="rId10"/>
    <p:sldId id="731" r:id="rId11"/>
    <p:sldId id="257" r:id="rId12"/>
    <p:sldId id="729" r:id="rId13"/>
    <p:sldId id="660" r:id="rId14"/>
    <p:sldId id="699" r:id="rId15"/>
    <p:sldId id="716" r:id="rId16"/>
    <p:sldId id="725" r:id="rId17"/>
    <p:sldId id="726" r:id="rId18"/>
    <p:sldId id="696" r:id="rId19"/>
    <p:sldId id="691" r:id="rId20"/>
    <p:sldId id="668" r:id="rId21"/>
    <p:sldId id="667" r:id="rId22"/>
    <p:sldId id="673" r:id="rId23"/>
    <p:sldId id="644" r:id="rId24"/>
    <p:sldId id="728" r:id="rId25"/>
    <p:sldId id="672" r:id="rId26"/>
    <p:sldId id="724" r:id="rId2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oelynn Schroeder" initials="" lastIdx="1" clrIdx="0"/>
  <p:cmAuthor id="1" name="Brennan Borlaug" initials="BB" lastIdx="1" clrIdx="1">
    <p:extLst>
      <p:ext uri="{19B8F6BF-5375-455C-9EA6-DF929625EA0E}">
        <p15:presenceInfo xmlns:p15="http://schemas.microsoft.com/office/powerpoint/2012/main" userId="d2837475253a6263" providerId="Windows Live"/>
      </p:ext>
    </p:extLst>
  </p:cmAuthor>
  <p:cmAuthor id="2" name="Garikapati, Venu" initials="GV" lastIdx="1" clrIdx="2">
    <p:extLst>
      <p:ext uri="{19B8F6BF-5375-455C-9EA6-DF929625EA0E}">
        <p15:presenceInfo xmlns:p15="http://schemas.microsoft.com/office/powerpoint/2012/main" userId="S::vgarikap@nrel.gov::acbe7cd8-d3f2-4012-99a1-162bf1e9c44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E393"/>
    <a:srgbClr val="A5E3A3"/>
    <a:srgbClr val="A3E179"/>
    <a:srgbClr val="87E39B"/>
    <a:srgbClr val="FFC97D"/>
    <a:srgbClr val="F0BC74"/>
    <a:srgbClr val="FBAFB1"/>
    <a:srgbClr val="FF889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42" autoAdjust="0"/>
    <p:restoredTop sz="78097" autoAdjust="0"/>
  </p:normalViewPr>
  <p:slideViewPr>
    <p:cSldViewPr snapToGrid="0" snapToObjects="1">
      <p:cViewPr varScale="1">
        <p:scale>
          <a:sx n="155" d="100"/>
          <a:sy n="155" d="100"/>
        </p:scale>
        <p:origin x="1384" y="176"/>
      </p:cViewPr>
      <p:guideLst>
        <p:guide orient="horz" pos="1620"/>
        <p:guide pos="2880"/>
      </p:guideLst>
    </p:cSldViewPr>
  </p:slideViewPr>
  <p:notesTextViewPr>
    <p:cViewPr>
      <p:scale>
        <a:sx n="155" d="100"/>
        <a:sy n="15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67FED6-1CE0-9E49-8E28-4BC1AFD39CD7}" type="datetimeFigureOut">
              <a:t>12/8/20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285793-58F2-5D45-93FF-B0076DA99FD1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033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253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4692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587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954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5005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1429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5706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132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6934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5562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612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6728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257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Example HTS Travel Data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015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Not all PII gives the ability to identify someone</a:t>
            </a: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635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697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752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64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9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447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5" t="13288" r="3423" b="57134"/>
          <a:stretch/>
        </p:blipFill>
        <p:spPr>
          <a:xfrm>
            <a:off x="2644345" y="387178"/>
            <a:ext cx="6334897" cy="3039762"/>
          </a:xfrm>
          <a:prstGeom prst="rect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</p:pic>
      <p:sp>
        <p:nvSpPr>
          <p:cNvPr id="3" name="TextBox 2"/>
          <p:cNvSpPr txBox="1"/>
          <p:nvPr userDrawn="1"/>
        </p:nvSpPr>
        <p:spPr>
          <a:xfrm>
            <a:off x="321275" y="222424"/>
            <a:ext cx="22406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1" i="1" dirty="0">
                <a:solidFill>
                  <a:srgbClr val="FF0000"/>
                </a:solidFill>
              </a:rPr>
              <a:t>PC Users:</a:t>
            </a:r>
          </a:p>
          <a:p>
            <a:pPr algn="l"/>
            <a:r>
              <a:rPr lang="en-US" sz="1800" i="1" dirty="0">
                <a:solidFill>
                  <a:srgbClr val="FF0000"/>
                </a:solidFill>
              </a:rPr>
              <a:t>Microsoft PowerPoint for Windows has default settings that continually compress images. To avoid loss</a:t>
            </a:r>
            <a:r>
              <a:rPr lang="en-US" sz="1800" i="1" baseline="0" dirty="0">
                <a:solidFill>
                  <a:srgbClr val="FF0000"/>
                </a:solidFill>
              </a:rPr>
              <a:t> of quality </a:t>
            </a:r>
            <a:r>
              <a:rPr lang="en-US" sz="1800" i="1" dirty="0">
                <a:solidFill>
                  <a:srgbClr val="FF0000"/>
                </a:solidFill>
              </a:rPr>
              <a:t>for photos and graphics within this presentation file,</a:t>
            </a:r>
            <a:r>
              <a:rPr lang="en-US" sz="1800" i="1" baseline="0" dirty="0">
                <a:solidFill>
                  <a:srgbClr val="FF0000"/>
                </a:solidFill>
              </a:rPr>
              <a:t> </a:t>
            </a:r>
            <a:r>
              <a:rPr lang="en-US" sz="1800" i="1" dirty="0">
                <a:solidFill>
                  <a:srgbClr val="FF0000"/>
                </a:solidFill>
              </a:rPr>
              <a:t>please follow these</a:t>
            </a:r>
            <a:r>
              <a:rPr lang="en-US" sz="1800" i="1" baseline="0" dirty="0">
                <a:solidFill>
                  <a:srgbClr val="FF0000"/>
                </a:solidFill>
              </a:rPr>
              <a:t> instructions </a:t>
            </a:r>
            <a:r>
              <a:rPr lang="en-US" sz="1800" i="1" dirty="0">
                <a:solidFill>
                  <a:srgbClr val="FF0000"/>
                </a:solidFill>
              </a:rPr>
              <a:t>to change your software settings.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1363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Slide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NREL</a:t>
            </a:r>
            <a:r>
              <a:rPr lang="en-US" sz="800" baseline="0" dirty="0"/>
              <a:t>    </a:t>
            </a:r>
            <a:r>
              <a:rPr lang="en-US" sz="800" dirty="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3214914" cy="120015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83661" y="138719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468313" y="1387198"/>
            <a:ext cx="431573" cy="389572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983661" y="177677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83661" y="1866532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68313" y="1866532"/>
            <a:ext cx="431573" cy="389572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983661" y="22561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83661" y="235108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468313" y="2351089"/>
            <a:ext cx="431573" cy="389572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3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983661" y="274066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983661" y="283664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68313" y="2836648"/>
            <a:ext cx="431573" cy="389572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983661" y="322622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83661" y="3328432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468313" y="3328432"/>
            <a:ext cx="431573" cy="389572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983661" y="37180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983661" y="3813991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468313" y="3813991"/>
            <a:ext cx="431573" cy="389572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6</a:t>
            </a: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983661" y="4203563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983661" y="429954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9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468313" y="4299549"/>
            <a:ext cx="431573" cy="389572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7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983661" y="468912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859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NREL</a:t>
            </a:r>
            <a:r>
              <a:rPr lang="en-US" sz="800" baseline="0" dirty="0"/>
              <a:t>    </a:t>
            </a:r>
            <a:r>
              <a:rPr lang="en-US" sz="800" dirty="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3214914" cy="120015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83661" y="138719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468313" y="1387198"/>
            <a:ext cx="431573" cy="389572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983661" y="177677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83661" y="1866532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Section Name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68313" y="1873558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2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983661" y="22561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83661" y="235108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468313" y="2358115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3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983661" y="274066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983661" y="283664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68313" y="2843674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983661" y="322622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83661" y="3328432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468313" y="3335458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983661" y="37180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983661" y="3813991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468313" y="3813991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6</a:t>
            </a: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983661" y="4203563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983661" y="429954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9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468313" y="4299549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7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983661" y="468912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2335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NREL</a:t>
            </a:r>
            <a:r>
              <a:rPr lang="en-US" sz="800" baseline="0" dirty="0"/>
              <a:t>    </a:t>
            </a:r>
            <a:r>
              <a:rPr lang="en-US" sz="800" dirty="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3214914" cy="120015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83661" y="138719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Section Name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468313" y="1387198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1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983661" y="177677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83661" y="1866532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68313" y="1866532"/>
            <a:ext cx="431573" cy="389572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983661" y="22561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83661" y="235108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468313" y="2351089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3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983661" y="274066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983661" y="283664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68313" y="2836648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983661" y="322622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83661" y="3328432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468313" y="3328432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983661" y="37180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983661" y="3813991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468313" y="3813991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6</a:t>
            </a: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983661" y="4203563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983661" y="429954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9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468313" y="4299549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7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983661" y="468912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4065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NREL</a:t>
            </a:r>
            <a:r>
              <a:rPr lang="en-US" sz="800" baseline="0" dirty="0"/>
              <a:t>    </a:t>
            </a:r>
            <a:r>
              <a:rPr lang="en-US" sz="800" dirty="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3214914" cy="120015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83661" y="138719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Section Name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468313" y="1387198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1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983661" y="177677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83661" y="1866532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68313" y="1866532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983661" y="22561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83661" y="235108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468313" y="2351089"/>
            <a:ext cx="431573" cy="389572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3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983661" y="274066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983661" y="283664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68313" y="2836648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983661" y="322622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83661" y="3328432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468313" y="3328432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983661" y="37180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983661" y="3813991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468313" y="3813991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6</a:t>
            </a: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983661" y="4203563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983661" y="429954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9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468313" y="4299549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7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983661" y="468912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0527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Slide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NREL</a:t>
            </a:r>
            <a:r>
              <a:rPr lang="en-US" sz="800" baseline="0" dirty="0"/>
              <a:t>    </a:t>
            </a:r>
            <a:r>
              <a:rPr lang="en-US" sz="800" dirty="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3214914" cy="120015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83661" y="138719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Section Name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468313" y="1387198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983661" y="177677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83661" y="1866532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68313" y="1866532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983661" y="22561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83661" y="235108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468313" y="2351089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3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983661" y="274066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983661" y="283664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68313" y="2836648"/>
            <a:ext cx="431573" cy="389572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983661" y="322622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83661" y="3328432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468313" y="3328432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983661" y="37180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983661" y="3813991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468313" y="3813991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6</a:t>
            </a: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983661" y="4203563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983661" y="429954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9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468313" y="4299549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7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983661" y="468912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1967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Slide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NREL</a:t>
            </a:r>
            <a:r>
              <a:rPr lang="en-US" sz="800" baseline="0" dirty="0"/>
              <a:t>    </a:t>
            </a:r>
            <a:r>
              <a:rPr lang="en-US" sz="800" dirty="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3214914" cy="120015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83661" y="138719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Section Name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468313" y="1387198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983661" y="177677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83661" y="1866532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68313" y="1866532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983661" y="22561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83661" y="235108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468313" y="2351089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3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983661" y="274066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983661" y="283664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68313" y="2836648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983661" y="322622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83661" y="3328432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468313" y="3328432"/>
            <a:ext cx="431573" cy="389572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983661" y="37180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983661" y="3813991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468313" y="3813991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6</a:t>
            </a: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983661" y="4203563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983661" y="429954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9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468313" y="4299549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7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983661" y="468912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9683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Slide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NREL</a:t>
            </a:r>
            <a:r>
              <a:rPr lang="en-US" sz="800" baseline="0" dirty="0"/>
              <a:t>    </a:t>
            </a:r>
            <a:r>
              <a:rPr lang="en-US" sz="800" dirty="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3214914" cy="120015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83661" y="138719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Section Name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468313" y="1387198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1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983661" y="177677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83661" y="1866532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68313" y="1866532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983661" y="22561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83661" y="235108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468313" y="2351089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3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983661" y="274066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983661" y="283664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68313" y="2836648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983661" y="322622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83661" y="3328432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468313" y="3328432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983661" y="37180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983661" y="3813991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468313" y="3813991"/>
            <a:ext cx="431573" cy="389572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6</a:t>
            </a: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983661" y="4203563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983661" y="429954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9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468313" y="4299549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7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983661" y="468912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9196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Slide -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NREL</a:t>
            </a:r>
            <a:r>
              <a:rPr lang="en-US" sz="800" baseline="0" dirty="0"/>
              <a:t>    </a:t>
            </a:r>
            <a:r>
              <a:rPr lang="en-US" sz="800" dirty="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3214914" cy="120015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83661" y="138719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Section Name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468313" y="1387198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983661" y="177677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83661" y="1866532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68313" y="1866532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983661" y="22561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83661" y="235108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468313" y="2351089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3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983661" y="274066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983661" y="283664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68313" y="2836648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983661" y="322622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83661" y="3328432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468313" y="3328432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983661" y="37180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983661" y="3813991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468313" y="3813991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6</a:t>
            </a: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983661" y="4203563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983661" y="429954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9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468313" y="4299549"/>
            <a:ext cx="431573" cy="389572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7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983661" y="468912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4387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67454" y="1252017"/>
            <a:ext cx="3952146" cy="1348326"/>
          </a:xfrm>
        </p:spPr>
        <p:txBody>
          <a:bodyPr anchor="b" anchorCtr="0">
            <a:noAutofit/>
          </a:bodyPr>
          <a:lstStyle>
            <a:lvl1pPr marL="0" indent="0">
              <a:buNone/>
              <a:defRPr sz="3000"/>
            </a:lvl1pPr>
          </a:lstStyle>
          <a:p>
            <a:pPr lvl="0"/>
            <a:r>
              <a:rPr lang="en-US"/>
              <a:t>Transition Slide Title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70335" y="2780783"/>
            <a:ext cx="4574979" cy="0"/>
          </a:xfrm>
          <a:prstGeom prst="line">
            <a:avLst/>
          </a:prstGeom>
          <a:ln w="285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67455" y="2961483"/>
            <a:ext cx="3952712" cy="1101551"/>
          </a:xfrm>
        </p:spPr>
        <p:txBody>
          <a:bodyPr>
            <a:noAutofit/>
          </a:bodyPr>
          <a:lstStyle>
            <a:lvl1pPr marL="0" indent="0">
              <a:spcBef>
                <a:spcPts val="400"/>
              </a:spcBef>
              <a:buNone/>
              <a:defRPr sz="18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or additional text</a:t>
            </a:r>
          </a:p>
        </p:txBody>
      </p:sp>
    </p:spTree>
    <p:extLst>
      <p:ext uri="{BB962C8B-B14F-4D97-AF65-F5344CB8AC3E}">
        <p14:creationId xmlns:p14="http://schemas.microsoft.com/office/powerpoint/2010/main" val="28112299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67454" y="1252017"/>
            <a:ext cx="3952146" cy="1348326"/>
          </a:xfrm>
        </p:spPr>
        <p:txBody>
          <a:bodyPr anchor="b" anchorCtr="0">
            <a:no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Transition Slide Title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70335" y="2780783"/>
            <a:ext cx="4574979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67455" y="2961483"/>
            <a:ext cx="3952712" cy="1101551"/>
          </a:xfrm>
        </p:spPr>
        <p:txBody>
          <a:bodyPr>
            <a:noAutofit/>
          </a:bodyPr>
          <a:lstStyle>
            <a:lvl1pPr marL="0" indent="0">
              <a:spcBef>
                <a:spcPts val="400"/>
              </a:spcBef>
              <a:buNone/>
              <a:defRPr sz="1800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or additional text</a:t>
            </a:r>
          </a:p>
        </p:txBody>
      </p:sp>
    </p:spTree>
    <p:extLst>
      <p:ext uri="{BB962C8B-B14F-4D97-AF65-F5344CB8AC3E}">
        <p14:creationId xmlns:p14="http://schemas.microsoft.com/office/powerpoint/2010/main" val="19411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736975" y="1252017"/>
            <a:ext cx="4322144" cy="1348326"/>
          </a:xfrm>
        </p:spPr>
        <p:txBody>
          <a:bodyPr anchor="b" anchorCtr="0">
            <a:noAutofit/>
          </a:bodyPr>
          <a:lstStyle>
            <a:lvl1pPr marL="0" indent="0">
              <a:buNone/>
              <a:defRPr sz="3000"/>
            </a:lvl1pPr>
          </a:lstStyle>
          <a:p>
            <a:pPr lvl="0"/>
            <a:r>
              <a:rPr lang="en-US"/>
              <a:t>Title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39856" y="2780783"/>
            <a:ext cx="4219263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>
            <a:off x="467454" y="-1"/>
            <a:ext cx="2443102" cy="10923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NREL_logo_2009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827" y="275515"/>
            <a:ext cx="1893428" cy="503506"/>
          </a:xfrm>
          <a:prstGeom prst="rect">
            <a:avLst/>
          </a:prstGeom>
        </p:spPr>
      </p:pic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3736975" y="2961483"/>
            <a:ext cx="4322763" cy="1101551"/>
          </a:xfrm>
        </p:spPr>
        <p:txBody>
          <a:bodyPr>
            <a:noAutofit/>
          </a:bodyPr>
          <a:lstStyle>
            <a:lvl1pPr marL="0" indent="0">
              <a:spcBef>
                <a:spcPts val="400"/>
              </a:spcBef>
              <a:buNone/>
              <a:defRPr sz="18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  <a:p>
            <a:pPr lvl="0"/>
            <a:r>
              <a:rPr lang="en-US" dirty="0"/>
              <a:t>Venue or Organization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736975" y="4225246"/>
            <a:ext cx="4322763" cy="325664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Publication number or conference name</a:t>
            </a:r>
          </a:p>
        </p:txBody>
      </p:sp>
    </p:spTree>
    <p:extLst>
      <p:ext uri="{BB962C8B-B14F-4D97-AF65-F5344CB8AC3E}">
        <p14:creationId xmlns:p14="http://schemas.microsoft.com/office/powerpoint/2010/main" val="42901271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ing - 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Insert a large image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1590675"/>
            <a:ext cx="5565779" cy="628650"/>
          </a:xfrm>
          <a:solidFill>
            <a:srgbClr val="000000">
              <a:alpha val="75000"/>
            </a:srgbClr>
          </a:solidFill>
        </p:spPr>
        <p:txBody>
          <a:bodyPr wrap="none" lIns="457200" tIns="0" rIns="457200" bIns="91440" anchor="ctr" anchorCtr="0">
            <a:noAutofit/>
          </a:bodyPr>
          <a:lstStyle>
            <a:lvl1pPr marL="0" indent="0">
              <a:buNone/>
              <a:defRPr sz="36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Key Messaging Slide One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81663"/>
            <a:ext cx="3747874" cy="628650"/>
          </a:xfrm>
          <a:solidFill>
            <a:srgbClr val="000000">
              <a:alpha val="75000"/>
            </a:srgbClr>
          </a:solidFill>
        </p:spPr>
        <p:txBody>
          <a:bodyPr wrap="none" lIns="457200" tIns="0" rIns="457200" bIns="91440" anchor="ctr" anchorCtr="0">
            <a:noAutofit/>
          </a:bodyPr>
          <a:lstStyle>
            <a:lvl1pPr marL="0" indent="0">
              <a:buNone/>
              <a:defRPr sz="36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Transition Slide</a:t>
            </a:r>
          </a:p>
        </p:txBody>
      </p:sp>
    </p:spTree>
    <p:extLst>
      <p:ext uri="{BB962C8B-B14F-4D97-AF65-F5344CB8AC3E}">
        <p14:creationId xmlns:p14="http://schemas.microsoft.com/office/powerpoint/2010/main" val="37887497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lide -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3209739" cy="1699456"/>
          </a:xfrm>
        </p:spPr>
        <p:txBody>
          <a:bodyPr/>
          <a:lstStyle/>
          <a:p>
            <a:r>
              <a:rPr lang="en-US" dirty="0"/>
              <a:t>Data Slide: </a:t>
            </a:r>
            <a:br>
              <a:rPr lang="en-US" dirty="0"/>
            </a:br>
            <a:r>
              <a:rPr lang="en-US" dirty="0"/>
              <a:t>Keep Title Concise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077835" y="417513"/>
            <a:ext cx="4769303" cy="1281943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Summary or description text about the slide, charts, data go here.</a:t>
            </a:r>
          </a:p>
        </p:txBody>
      </p:sp>
      <p:sp>
        <p:nvSpPr>
          <p:cNvPr id="5" name="Chart Placeholder 6"/>
          <p:cNvSpPr>
            <a:spLocks noGrp="1"/>
          </p:cNvSpPr>
          <p:nvPr>
            <p:ph type="chart" sz="quarter" idx="11" hasCustomPrompt="1"/>
          </p:nvPr>
        </p:nvSpPr>
        <p:spPr>
          <a:xfrm>
            <a:off x="468313" y="2081080"/>
            <a:ext cx="1883539" cy="143610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Insert Chart</a:t>
            </a:r>
          </a:p>
        </p:txBody>
      </p:sp>
      <p:sp>
        <p:nvSpPr>
          <p:cNvPr id="10" name="Chart Placeholder 6"/>
          <p:cNvSpPr>
            <a:spLocks noGrp="1"/>
          </p:cNvSpPr>
          <p:nvPr>
            <p:ph type="chart" sz="quarter" idx="12" hasCustomPrompt="1"/>
          </p:nvPr>
        </p:nvSpPr>
        <p:spPr>
          <a:xfrm>
            <a:off x="6963599" y="2081080"/>
            <a:ext cx="1883539" cy="143610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Insert Chart</a:t>
            </a:r>
          </a:p>
        </p:txBody>
      </p:sp>
      <p:sp>
        <p:nvSpPr>
          <p:cNvPr id="11" name="Chart Placeholder 6"/>
          <p:cNvSpPr>
            <a:spLocks noGrp="1"/>
          </p:cNvSpPr>
          <p:nvPr>
            <p:ph type="chart" sz="quarter" idx="13" hasCustomPrompt="1"/>
          </p:nvPr>
        </p:nvSpPr>
        <p:spPr>
          <a:xfrm>
            <a:off x="4765926" y="2081080"/>
            <a:ext cx="1883539" cy="143610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Insert Chart</a:t>
            </a:r>
          </a:p>
        </p:txBody>
      </p:sp>
      <p:sp>
        <p:nvSpPr>
          <p:cNvPr id="12" name="Chart Placeholder 6"/>
          <p:cNvSpPr>
            <a:spLocks noGrp="1"/>
          </p:cNvSpPr>
          <p:nvPr>
            <p:ph type="chart" sz="quarter" idx="14" hasCustomPrompt="1"/>
          </p:nvPr>
        </p:nvSpPr>
        <p:spPr>
          <a:xfrm>
            <a:off x="2618059" y="2081080"/>
            <a:ext cx="1883539" cy="143610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Insert Chart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68312" y="3598863"/>
            <a:ext cx="1882775" cy="26670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Chart Description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2618823" y="3598863"/>
            <a:ext cx="1882775" cy="26670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Chart Description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66690" y="3598863"/>
            <a:ext cx="1882775" cy="26670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Chart Description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963599" y="3598863"/>
            <a:ext cx="1882775" cy="26670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Chart Description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468312" y="4675059"/>
            <a:ext cx="1882775" cy="20519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0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Data citation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NREL</a:t>
            </a:r>
            <a:r>
              <a:rPr lang="en-US" sz="800" baseline="0" dirty="0"/>
              <a:t>    </a:t>
            </a:r>
            <a:r>
              <a:rPr lang="en-US" sz="800" dirty="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329696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Infographic 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/>
          <p:cNvSpPr>
            <a:spLocks noGrp="1"/>
          </p:cNvSpPr>
          <p:nvPr>
            <p:ph type="pic" sz="quarter" idx="49" hasCustomPrompt="1"/>
          </p:nvPr>
        </p:nvSpPr>
        <p:spPr>
          <a:xfrm>
            <a:off x="0" y="0"/>
            <a:ext cx="9144000" cy="5143500"/>
          </a:xfrm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</a:lstStyle>
          <a:p>
            <a:r>
              <a:rPr lang="en-US" dirty="0"/>
              <a:t>Insert a large image here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40"/>
          </p:nvPr>
        </p:nvSpPr>
        <p:spPr>
          <a:xfrm>
            <a:off x="0" y="2561212"/>
            <a:ext cx="9144000" cy="198312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</p:spPr>
        <p:txBody>
          <a:bodyPr vert="horz"/>
          <a:lstStyle>
            <a:lvl1pPr marL="0" indent="0" algn="ctr">
              <a:buNone/>
              <a:defRPr sz="100">
                <a:solidFill>
                  <a:srgbClr val="33333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68312" y="3793135"/>
            <a:ext cx="1336675" cy="57066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468313" y="3389856"/>
            <a:ext cx="1336675" cy="326535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 sz="2200">
                <a:solidFill>
                  <a:srgbClr val="8DC63F"/>
                </a:solidFill>
              </a:defRPr>
            </a:lvl2pPr>
            <a:lvl3pPr marL="914400" indent="0">
              <a:buNone/>
              <a:defRPr sz="2200">
                <a:solidFill>
                  <a:srgbClr val="8DC63F"/>
                </a:solidFill>
              </a:defRPr>
            </a:lvl3pPr>
            <a:lvl4pPr marL="1371600" indent="0">
              <a:buNone/>
              <a:defRPr sz="2200">
                <a:solidFill>
                  <a:srgbClr val="8DC63F"/>
                </a:solidFill>
              </a:defRPr>
            </a:lvl4pPr>
            <a:lvl5pPr marL="1828800" indent="0">
              <a:buNone/>
              <a:defRPr sz="220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41" hasCustomPrompt="1"/>
          </p:nvPr>
        </p:nvSpPr>
        <p:spPr>
          <a:xfrm>
            <a:off x="2194869" y="3793135"/>
            <a:ext cx="1336675" cy="57066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42" hasCustomPrompt="1"/>
          </p:nvPr>
        </p:nvSpPr>
        <p:spPr>
          <a:xfrm>
            <a:off x="2194870" y="3389856"/>
            <a:ext cx="1336675" cy="326535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 sz="2200">
                <a:solidFill>
                  <a:srgbClr val="8DC63F"/>
                </a:solidFill>
              </a:defRPr>
            </a:lvl2pPr>
            <a:lvl3pPr marL="914400" indent="0">
              <a:buNone/>
              <a:defRPr sz="2200">
                <a:solidFill>
                  <a:srgbClr val="8DC63F"/>
                </a:solidFill>
              </a:defRPr>
            </a:lvl3pPr>
            <a:lvl4pPr marL="1371600" indent="0">
              <a:buNone/>
              <a:defRPr sz="2200">
                <a:solidFill>
                  <a:srgbClr val="8DC63F"/>
                </a:solidFill>
              </a:defRPr>
            </a:lvl4pPr>
            <a:lvl5pPr marL="1828800" indent="0">
              <a:buNone/>
              <a:defRPr sz="220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43" hasCustomPrompt="1"/>
          </p:nvPr>
        </p:nvSpPr>
        <p:spPr>
          <a:xfrm>
            <a:off x="3931141" y="3793135"/>
            <a:ext cx="1336675" cy="57066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44" hasCustomPrompt="1"/>
          </p:nvPr>
        </p:nvSpPr>
        <p:spPr>
          <a:xfrm>
            <a:off x="3931142" y="3389856"/>
            <a:ext cx="1336675" cy="326535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 sz="2200">
                <a:solidFill>
                  <a:srgbClr val="8DC63F"/>
                </a:solidFill>
              </a:defRPr>
            </a:lvl2pPr>
            <a:lvl3pPr marL="914400" indent="0">
              <a:buNone/>
              <a:defRPr sz="2200">
                <a:solidFill>
                  <a:srgbClr val="8DC63F"/>
                </a:solidFill>
              </a:defRPr>
            </a:lvl3pPr>
            <a:lvl4pPr marL="1371600" indent="0">
              <a:buNone/>
              <a:defRPr sz="2200">
                <a:solidFill>
                  <a:srgbClr val="8DC63F"/>
                </a:solidFill>
              </a:defRPr>
            </a:lvl4pPr>
            <a:lvl5pPr marL="1828800" indent="0">
              <a:buNone/>
              <a:defRPr sz="220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45" hasCustomPrompt="1"/>
          </p:nvPr>
        </p:nvSpPr>
        <p:spPr>
          <a:xfrm>
            <a:off x="5655659" y="3793135"/>
            <a:ext cx="1336675" cy="57066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46" hasCustomPrompt="1"/>
          </p:nvPr>
        </p:nvSpPr>
        <p:spPr>
          <a:xfrm>
            <a:off x="5655660" y="3389856"/>
            <a:ext cx="1336675" cy="326535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 sz="2200">
                <a:solidFill>
                  <a:srgbClr val="8DC63F"/>
                </a:solidFill>
              </a:defRPr>
            </a:lvl2pPr>
            <a:lvl3pPr marL="914400" indent="0">
              <a:buNone/>
              <a:defRPr sz="2200">
                <a:solidFill>
                  <a:srgbClr val="8DC63F"/>
                </a:solidFill>
              </a:defRPr>
            </a:lvl3pPr>
            <a:lvl4pPr marL="1371600" indent="0">
              <a:buNone/>
              <a:defRPr sz="2200">
                <a:solidFill>
                  <a:srgbClr val="8DC63F"/>
                </a:solidFill>
              </a:defRPr>
            </a:lvl4pPr>
            <a:lvl5pPr marL="1828800" indent="0">
              <a:buNone/>
              <a:defRPr sz="220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47" hasCustomPrompt="1"/>
          </p:nvPr>
        </p:nvSpPr>
        <p:spPr>
          <a:xfrm>
            <a:off x="7336601" y="3793135"/>
            <a:ext cx="1336675" cy="57066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48" hasCustomPrompt="1"/>
          </p:nvPr>
        </p:nvSpPr>
        <p:spPr>
          <a:xfrm>
            <a:off x="7336602" y="3389856"/>
            <a:ext cx="1336675" cy="326535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 sz="2200">
                <a:solidFill>
                  <a:srgbClr val="8DC63F"/>
                </a:solidFill>
              </a:defRPr>
            </a:lvl2pPr>
            <a:lvl3pPr marL="914400" indent="0">
              <a:buNone/>
              <a:defRPr sz="2200">
                <a:solidFill>
                  <a:srgbClr val="8DC63F"/>
                </a:solidFill>
              </a:defRPr>
            </a:lvl3pPr>
            <a:lvl4pPr marL="1371600" indent="0">
              <a:buNone/>
              <a:defRPr sz="2200">
                <a:solidFill>
                  <a:srgbClr val="8DC63F"/>
                </a:solidFill>
              </a:defRPr>
            </a:lvl4pPr>
            <a:lvl5pPr marL="1828800" indent="0">
              <a:buNone/>
              <a:defRPr sz="220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NREL</a:t>
            </a:r>
            <a:r>
              <a:rPr lang="en-US" sz="800" baseline="0" dirty="0"/>
              <a:t>    </a:t>
            </a:r>
            <a:r>
              <a:rPr lang="en-US" sz="800" dirty="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  <p:sp>
        <p:nvSpPr>
          <p:cNvPr id="32" name="Title 3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3213510" cy="1704258"/>
          </a:xfrm>
        </p:spPr>
        <p:txBody>
          <a:bodyPr/>
          <a:lstStyle/>
          <a:p>
            <a:r>
              <a:rPr lang="en-US"/>
              <a:t>Messaging + Blue Infographic Content</a:t>
            </a:r>
          </a:p>
        </p:txBody>
      </p:sp>
      <p:sp>
        <p:nvSpPr>
          <p:cNvPr id="33" name="Picture Placeholder 24"/>
          <p:cNvSpPr>
            <a:spLocks noGrp="1" noChangeAspect="1"/>
          </p:cNvSpPr>
          <p:nvPr>
            <p:ph type="pic" sz="quarter" idx="50" hasCustomPrompt="1"/>
          </p:nvPr>
        </p:nvSpPr>
        <p:spPr>
          <a:xfrm>
            <a:off x="490683" y="1962045"/>
            <a:ext cx="1291932" cy="129192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35" name="Picture Placeholder 24"/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2239612" y="1962045"/>
            <a:ext cx="1291932" cy="129192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36" name="Picture Placeholder 24"/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3926034" y="1962045"/>
            <a:ext cx="1291932" cy="129192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37" name="Picture Placeholder 24"/>
          <p:cNvSpPr>
            <a:spLocks noGrp="1" noChangeAspect="1"/>
          </p:cNvSpPr>
          <p:nvPr>
            <p:ph type="pic" sz="quarter" idx="53" hasCustomPrompt="1"/>
          </p:nvPr>
        </p:nvSpPr>
        <p:spPr>
          <a:xfrm>
            <a:off x="5675688" y="1962045"/>
            <a:ext cx="1291932" cy="129192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38" name="Picture Placeholder 24"/>
          <p:cNvSpPr>
            <a:spLocks noGrp="1" noChangeAspect="1"/>
          </p:cNvSpPr>
          <p:nvPr>
            <p:ph type="pic" sz="quarter" idx="54" hasCustomPrompt="1"/>
          </p:nvPr>
        </p:nvSpPr>
        <p:spPr>
          <a:xfrm>
            <a:off x="7336601" y="1962045"/>
            <a:ext cx="1291932" cy="129192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39821035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Infographic Half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49" hasCustomPrompt="1"/>
          </p:nvPr>
        </p:nvSpPr>
        <p:spPr>
          <a:xfrm>
            <a:off x="0" y="0"/>
            <a:ext cx="9144000" cy="268287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r">
              <a:buNone/>
              <a:defRPr sz="1600"/>
            </a:lvl1pPr>
          </a:lstStyle>
          <a:p>
            <a:r>
              <a:rPr lang="en-US" dirty="0"/>
              <a:t>Insert a large image here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68312" y="3793135"/>
            <a:ext cx="1336675" cy="57066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468313" y="3389856"/>
            <a:ext cx="1336675" cy="326535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 sz="2200">
                <a:solidFill>
                  <a:srgbClr val="8DC63F"/>
                </a:solidFill>
              </a:defRPr>
            </a:lvl2pPr>
            <a:lvl3pPr marL="914400" indent="0">
              <a:buNone/>
              <a:defRPr sz="2200">
                <a:solidFill>
                  <a:srgbClr val="8DC63F"/>
                </a:solidFill>
              </a:defRPr>
            </a:lvl3pPr>
            <a:lvl4pPr marL="1371600" indent="0">
              <a:buNone/>
              <a:defRPr sz="2200">
                <a:solidFill>
                  <a:srgbClr val="8DC63F"/>
                </a:solidFill>
              </a:defRPr>
            </a:lvl4pPr>
            <a:lvl5pPr marL="1828800" indent="0">
              <a:buNone/>
              <a:defRPr sz="220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41" hasCustomPrompt="1"/>
          </p:nvPr>
        </p:nvSpPr>
        <p:spPr>
          <a:xfrm>
            <a:off x="2194869" y="3793135"/>
            <a:ext cx="1336675" cy="57066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42" hasCustomPrompt="1"/>
          </p:nvPr>
        </p:nvSpPr>
        <p:spPr>
          <a:xfrm>
            <a:off x="2194870" y="3389856"/>
            <a:ext cx="1336675" cy="326535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 sz="2200">
                <a:solidFill>
                  <a:srgbClr val="8DC63F"/>
                </a:solidFill>
              </a:defRPr>
            </a:lvl2pPr>
            <a:lvl3pPr marL="914400" indent="0">
              <a:buNone/>
              <a:defRPr sz="2200">
                <a:solidFill>
                  <a:srgbClr val="8DC63F"/>
                </a:solidFill>
              </a:defRPr>
            </a:lvl3pPr>
            <a:lvl4pPr marL="1371600" indent="0">
              <a:buNone/>
              <a:defRPr sz="2200">
                <a:solidFill>
                  <a:srgbClr val="8DC63F"/>
                </a:solidFill>
              </a:defRPr>
            </a:lvl4pPr>
            <a:lvl5pPr marL="1828800" indent="0">
              <a:buNone/>
              <a:defRPr sz="220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43" hasCustomPrompt="1"/>
          </p:nvPr>
        </p:nvSpPr>
        <p:spPr>
          <a:xfrm>
            <a:off x="3931141" y="3793135"/>
            <a:ext cx="1336675" cy="57066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44" hasCustomPrompt="1"/>
          </p:nvPr>
        </p:nvSpPr>
        <p:spPr>
          <a:xfrm>
            <a:off x="3931142" y="3389856"/>
            <a:ext cx="1336675" cy="326535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 sz="2200">
                <a:solidFill>
                  <a:srgbClr val="8DC63F"/>
                </a:solidFill>
              </a:defRPr>
            </a:lvl2pPr>
            <a:lvl3pPr marL="914400" indent="0">
              <a:buNone/>
              <a:defRPr sz="2200">
                <a:solidFill>
                  <a:srgbClr val="8DC63F"/>
                </a:solidFill>
              </a:defRPr>
            </a:lvl3pPr>
            <a:lvl4pPr marL="1371600" indent="0">
              <a:buNone/>
              <a:defRPr sz="2200">
                <a:solidFill>
                  <a:srgbClr val="8DC63F"/>
                </a:solidFill>
              </a:defRPr>
            </a:lvl4pPr>
            <a:lvl5pPr marL="1828800" indent="0">
              <a:buNone/>
              <a:defRPr sz="220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45" hasCustomPrompt="1"/>
          </p:nvPr>
        </p:nvSpPr>
        <p:spPr>
          <a:xfrm>
            <a:off x="5655659" y="3793135"/>
            <a:ext cx="1336675" cy="57066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46" hasCustomPrompt="1"/>
          </p:nvPr>
        </p:nvSpPr>
        <p:spPr>
          <a:xfrm>
            <a:off x="5655660" y="3389856"/>
            <a:ext cx="1336675" cy="326535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 sz="2200">
                <a:solidFill>
                  <a:srgbClr val="8DC63F"/>
                </a:solidFill>
              </a:defRPr>
            </a:lvl2pPr>
            <a:lvl3pPr marL="914400" indent="0">
              <a:buNone/>
              <a:defRPr sz="2200">
                <a:solidFill>
                  <a:srgbClr val="8DC63F"/>
                </a:solidFill>
              </a:defRPr>
            </a:lvl3pPr>
            <a:lvl4pPr marL="1371600" indent="0">
              <a:buNone/>
              <a:defRPr sz="2200">
                <a:solidFill>
                  <a:srgbClr val="8DC63F"/>
                </a:solidFill>
              </a:defRPr>
            </a:lvl4pPr>
            <a:lvl5pPr marL="1828800" indent="0">
              <a:buNone/>
              <a:defRPr sz="220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47" hasCustomPrompt="1"/>
          </p:nvPr>
        </p:nvSpPr>
        <p:spPr>
          <a:xfrm>
            <a:off x="7336601" y="3793135"/>
            <a:ext cx="1336675" cy="57066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48" hasCustomPrompt="1"/>
          </p:nvPr>
        </p:nvSpPr>
        <p:spPr>
          <a:xfrm>
            <a:off x="7336602" y="3389856"/>
            <a:ext cx="1336675" cy="326535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 sz="2200">
                <a:solidFill>
                  <a:srgbClr val="8DC63F"/>
                </a:solidFill>
              </a:defRPr>
            </a:lvl2pPr>
            <a:lvl3pPr marL="914400" indent="0">
              <a:buNone/>
              <a:defRPr sz="2200">
                <a:solidFill>
                  <a:srgbClr val="8DC63F"/>
                </a:solidFill>
              </a:defRPr>
            </a:lvl3pPr>
            <a:lvl4pPr marL="1371600" indent="0">
              <a:buNone/>
              <a:defRPr sz="2200">
                <a:solidFill>
                  <a:srgbClr val="8DC63F"/>
                </a:solidFill>
              </a:defRPr>
            </a:lvl4pPr>
            <a:lvl5pPr marL="1828800" indent="0">
              <a:buNone/>
              <a:defRPr sz="220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NREL</a:t>
            </a:r>
            <a:r>
              <a:rPr lang="en-US" sz="800" baseline="0" dirty="0"/>
              <a:t>    </a:t>
            </a:r>
            <a:r>
              <a:rPr lang="en-US" sz="800" dirty="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  <p:sp>
        <p:nvSpPr>
          <p:cNvPr id="28" name="Title 3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3213510" cy="1704258"/>
          </a:xfrm>
        </p:spPr>
        <p:txBody>
          <a:bodyPr/>
          <a:lstStyle/>
          <a:p>
            <a:r>
              <a:rPr lang="en-US"/>
              <a:t>Messaging + Blue Infographic Content</a:t>
            </a:r>
          </a:p>
        </p:txBody>
      </p:sp>
      <p:sp>
        <p:nvSpPr>
          <p:cNvPr id="39" name="Picture Placeholder 24"/>
          <p:cNvSpPr>
            <a:spLocks noGrp="1" noChangeAspect="1"/>
          </p:cNvSpPr>
          <p:nvPr>
            <p:ph type="pic" sz="quarter" idx="50" hasCustomPrompt="1"/>
          </p:nvPr>
        </p:nvSpPr>
        <p:spPr>
          <a:xfrm>
            <a:off x="490683" y="1962045"/>
            <a:ext cx="1291932" cy="129192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40" name="Picture Placeholder 24"/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2239612" y="1962045"/>
            <a:ext cx="1291932" cy="129192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41" name="Picture Placeholder 24"/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3926034" y="1962045"/>
            <a:ext cx="1291932" cy="129192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42" name="Picture Placeholder 24"/>
          <p:cNvSpPr>
            <a:spLocks noGrp="1" noChangeAspect="1"/>
          </p:cNvSpPr>
          <p:nvPr>
            <p:ph type="pic" sz="quarter" idx="53" hasCustomPrompt="1"/>
          </p:nvPr>
        </p:nvSpPr>
        <p:spPr>
          <a:xfrm>
            <a:off x="5675688" y="1962045"/>
            <a:ext cx="1291932" cy="129192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43" name="Picture Placeholder 24"/>
          <p:cNvSpPr>
            <a:spLocks noGrp="1" noChangeAspect="1"/>
          </p:cNvSpPr>
          <p:nvPr>
            <p:ph type="pic" sz="quarter" idx="54" hasCustomPrompt="1"/>
          </p:nvPr>
        </p:nvSpPr>
        <p:spPr>
          <a:xfrm>
            <a:off x="7336601" y="1962045"/>
            <a:ext cx="1291932" cy="129192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6605727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Half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49" hasCustomPrompt="1"/>
          </p:nvPr>
        </p:nvSpPr>
        <p:spPr>
          <a:xfrm>
            <a:off x="0" y="0"/>
            <a:ext cx="9144000" cy="268287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r">
              <a:buNone/>
              <a:defRPr sz="1600"/>
            </a:lvl1pPr>
          </a:lstStyle>
          <a:p>
            <a:r>
              <a:rPr lang="en-US" dirty="0"/>
              <a:t>Insert a large image here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NREL</a:t>
            </a:r>
            <a:r>
              <a:rPr lang="en-US" sz="800" baseline="0" dirty="0"/>
              <a:t>    </a:t>
            </a:r>
            <a:r>
              <a:rPr lang="en-US" sz="800" dirty="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50" hasCustomPrompt="1"/>
          </p:nvPr>
        </p:nvSpPr>
        <p:spPr>
          <a:xfrm>
            <a:off x="479425" y="2968625"/>
            <a:ext cx="8267686" cy="173831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Short Slide Summary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186187"/>
            <a:ext cx="4936982" cy="497572"/>
          </a:xfrm>
        </p:spPr>
        <p:txBody>
          <a:bodyPr lIns="274320" tIns="91440" bIns="45720">
            <a:spAutoFit/>
          </a:bodyPr>
          <a:lstStyle>
            <a:lvl1pPr algn="l">
              <a:defRPr/>
            </a:lvl1pPr>
          </a:lstStyle>
          <a:p>
            <a:pPr lvl="0"/>
            <a:r>
              <a:rPr lang="en-US"/>
              <a:t>Title: Content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5361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- Multi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Photo Slide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457200" y="1391881"/>
            <a:ext cx="4123076" cy="2542392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4090975"/>
            <a:ext cx="4123076" cy="727263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>
              <a:spcBef>
                <a:spcPts val="1000"/>
              </a:spcBef>
              <a:buFont typeface="Arial"/>
              <a:buNone/>
              <a:defRPr sz="1800" baseline="0"/>
            </a:lvl1pPr>
          </a:lstStyle>
          <a:p>
            <a:pPr lvl="0"/>
            <a:r>
              <a:rPr lang="en-US"/>
              <a:t>Description of the photo/image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4825308" y="182880"/>
            <a:ext cx="3871998" cy="2095512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4825308" y="2479946"/>
            <a:ext cx="3871998" cy="2338291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NREL</a:t>
            </a:r>
            <a:r>
              <a:rPr lang="en-US" sz="800" baseline="0" dirty="0"/>
              <a:t>    </a:t>
            </a:r>
            <a:r>
              <a:rPr lang="en-US" sz="800" dirty="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6345954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73164" y="1097497"/>
            <a:ext cx="4606372" cy="1348326"/>
          </a:xfrm>
        </p:spPr>
        <p:txBody>
          <a:bodyPr anchor="b" anchorCtr="0">
            <a:noAutofit/>
          </a:bodyPr>
          <a:lstStyle>
            <a:lvl1pPr marL="0" indent="0">
              <a:buNone/>
              <a:defRPr sz="4000" baseline="0"/>
            </a:lvl1pPr>
          </a:lstStyle>
          <a:p>
            <a:pPr lvl="0"/>
            <a:r>
              <a:rPr lang="en-US"/>
              <a:t>Q&amp;A or Thank You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741647" y="2626263"/>
            <a:ext cx="4955659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3673071" y="3275518"/>
            <a:ext cx="4607032" cy="336156"/>
          </a:xfrm>
        </p:spPr>
        <p:txBody>
          <a:bodyPr>
            <a:noAutofit/>
          </a:bodyPr>
          <a:lstStyle>
            <a:lvl1pPr marL="0" indent="0">
              <a:spcBef>
                <a:spcPts val="400"/>
              </a:spcBef>
              <a:buNone/>
              <a:defRPr sz="10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Publication Number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3673167" y="2756803"/>
            <a:ext cx="2116667" cy="353860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square" lIns="0" tIns="0" rIns="0" bIns="0" rtlCol="0" anchor="ctr">
            <a:noAutofit/>
          </a:bodyPr>
          <a:lstStyle/>
          <a:p>
            <a:pPr algn="l">
              <a:spcBef>
                <a:spcPts val="1200"/>
              </a:spcBef>
              <a:spcAft>
                <a:spcPts val="600"/>
              </a:spcAft>
            </a:pPr>
            <a:r>
              <a:rPr lang="en-US" b="1" dirty="0">
                <a:solidFill>
                  <a:srgbClr val="333333"/>
                </a:solidFill>
              </a:rPr>
              <a:t>  www.nrel.gov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6082668" y="4051192"/>
            <a:ext cx="2443102" cy="1092308"/>
          </a:xfrm>
          <a:prstGeom prst="rect">
            <a:avLst/>
          </a:prstGeom>
          <a:solidFill>
            <a:srgbClr val="0079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NREL_logo_2009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2041" y="4326708"/>
            <a:ext cx="1893428" cy="503506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313038" y="4441369"/>
            <a:ext cx="5476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NREL is a national laboratory of the U.S. Department of Energy, Office of Energy Efficiency</a:t>
            </a:r>
            <a:br>
              <a:rPr lang="en-US" sz="10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0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Renewable Energy, operated by the Alliance for Sustainable Energy, LLC. </a:t>
            </a:r>
            <a:endParaRPr lang="en-US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47231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903E3-7BD3-D941-97C2-6C9427B74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A452D-C1AD-6149-BD0B-EE2731C8C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F2698-100F-A84F-91BA-0F179AA35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182CF-8D17-2846-84B6-2BA1539C6BE3}" type="datetimeFigureOut">
              <a:rPr lang="en-US" smtClean="0"/>
              <a:t>12/8/20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BC129-CDE8-6D4C-93D9-8E3B6F900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76750-FF4E-F34F-9DB7-BBE4E1395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58683-C7A8-9B43-B1AC-F525FF808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494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Half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68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763" y="0"/>
            <a:ext cx="4565237" cy="51435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467454" y="-1"/>
            <a:ext cx="2443102" cy="10923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NREL_logo_2009_whit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827" y="275515"/>
            <a:ext cx="1893428" cy="503506"/>
          </a:xfrm>
          <a:prstGeom prst="rect">
            <a:avLst/>
          </a:prstGeom>
        </p:spPr>
      </p:pic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67454" y="1506017"/>
            <a:ext cx="3952146" cy="1348326"/>
          </a:xfrm>
        </p:spPr>
        <p:txBody>
          <a:bodyPr anchor="b" anchorCtr="0">
            <a:noAutofit/>
          </a:bodyPr>
          <a:lstStyle>
            <a:lvl1pPr marL="0" indent="0">
              <a:buNone/>
              <a:defRPr sz="3000"/>
            </a:lvl1pPr>
          </a:lstStyle>
          <a:p>
            <a:pPr lvl="0"/>
            <a:r>
              <a:rPr lang="en-US"/>
              <a:t>Title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70335" y="3034783"/>
            <a:ext cx="4574979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67455" y="3215483"/>
            <a:ext cx="3952712" cy="1101551"/>
          </a:xfrm>
        </p:spPr>
        <p:txBody>
          <a:bodyPr>
            <a:noAutofit/>
          </a:bodyPr>
          <a:lstStyle>
            <a:lvl1pPr marL="0" indent="0">
              <a:spcBef>
                <a:spcPts val="400"/>
              </a:spcBef>
              <a:buNone/>
              <a:defRPr sz="18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  <a:p>
            <a:pPr lvl="0"/>
            <a:r>
              <a:rPr lang="en-US" dirty="0"/>
              <a:t>Venue or Organization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67455" y="4479246"/>
            <a:ext cx="3952712" cy="325664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Publication number or conference name</a:t>
            </a:r>
          </a:p>
        </p:txBody>
      </p:sp>
    </p:spTree>
    <p:extLst>
      <p:ext uri="{BB962C8B-B14F-4D97-AF65-F5344CB8AC3E}">
        <p14:creationId xmlns:p14="http://schemas.microsoft.com/office/powerpoint/2010/main" val="1656903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6949" cy="514350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736975" y="1504827"/>
            <a:ext cx="5393498" cy="1095516"/>
          </a:xfrm>
          <a:solidFill>
            <a:schemeClr val="accent1">
              <a:alpha val="75000"/>
            </a:schemeClr>
          </a:solidFill>
        </p:spPr>
        <p:txBody>
          <a:bodyPr lIns="182880" tIns="137160" rIns="182880" bIns="137160" anchor="ctr" anchorCtr="0">
            <a:noAutofit/>
          </a:bodyPr>
          <a:lstStyle>
            <a:lvl1pPr marL="0" indent="0">
              <a:lnSpc>
                <a:spcPts val="2800"/>
              </a:lnSpc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467454" y="-1"/>
            <a:ext cx="2443102" cy="10923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NREL_logo_2009_whit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827" y="275515"/>
            <a:ext cx="1893428" cy="503506"/>
          </a:xfrm>
          <a:prstGeom prst="rect">
            <a:avLst/>
          </a:prstGeom>
        </p:spPr>
      </p:pic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3736975" y="2744787"/>
            <a:ext cx="4322763" cy="1101551"/>
          </a:xfrm>
          <a:solidFill>
            <a:schemeClr val="accent1">
              <a:alpha val="75000"/>
            </a:schemeClr>
          </a:solidFill>
        </p:spPr>
        <p:txBody>
          <a:bodyPr lIns="182880" tIns="137160" rIns="182880" bIns="137160" anchor="ctr" anchorCtr="0">
            <a:noAutofit/>
          </a:bodyPr>
          <a:lstStyle>
            <a:lvl1pPr marL="0" indent="0">
              <a:lnSpc>
                <a:spcPts val="1760"/>
              </a:lnSpc>
              <a:spcBef>
                <a:spcPts val="4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  <a:p>
            <a:pPr lvl="0"/>
            <a:r>
              <a:rPr lang="en-US" dirty="0"/>
              <a:t>Venue or Organization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736975" y="3990493"/>
            <a:ext cx="4322763" cy="32566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Publication number or conference name</a:t>
            </a:r>
          </a:p>
        </p:txBody>
      </p:sp>
    </p:spTree>
    <p:extLst>
      <p:ext uri="{BB962C8B-B14F-4D97-AF65-F5344CB8AC3E}">
        <p14:creationId xmlns:p14="http://schemas.microsoft.com/office/powerpoint/2010/main" val="139333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Stock-505476426_FlareFre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0" cy="515112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736975" y="1504827"/>
            <a:ext cx="5393498" cy="1095516"/>
          </a:xfrm>
          <a:solidFill>
            <a:schemeClr val="accent1">
              <a:alpha val="75000"/>
            </a:schemeClr>
          </a:solidFill>
        </p:spPr>
        <p:txBody>
          <a:bodyPr lIns="182880" tIns="137160" rIns="182880" bIns="137160" anchor="ctr" anchorCtr="0">
            <a:noAutofit/>
          </a:bodyPr>
          <a:lstStyle>
            <a:lvl1pPr marL="0" indent="0">
              <a:lnSpc>
                <a:spcPts val="2800"/>
              </a:lnSpc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467454" y="-1"/>
            <a:ext cx="2443102" cy="10923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NREL_logo_2009_whit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827" y="275515"/>
            <a:ext cx="1893428" cy="503506"/>
          </a:xfrm>
          <a:prstGeom prst="rect">
            <a:avLst/>
          </a:prstGeom>
        </p:spPr>
      </p:pic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3736975" y="2744787"/>
            <a:ext cx="4322763" cy="1101551"/>
          </a:xfrm>
          <a:solidFill>
            <a:schemeClr val="accent1">
              <a:alpha val="75000"/>
            </a:schemeClr>
          </a:solidFill>
        </p:spPr>
        <p:txBody>
          <a:bodyPr lIns="182880" tIns="137160" rIns="182880" bIns="137160" anchor="ctr" anchorCtr="0">
            <a:noAutofit/>
          </a:bodyPr>
          <a:lstStyle>
            <a:lvl1pPr marL="0" indent="0">
              <a:lnSpc>
                <a:spcPts val="1760"/>
              </a:lnSpc>
              <a:spcBef>
                <a:spcPts val="4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  <a:p>
            <a:pPr lvl="0"/>
            <a:r>
              <a:rPr lang="en-US" dirty="0"/>
              <a:t>Venue or Organization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736975" y="3990493"/>
            <a:ext cx="4322763" cy="32566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Publication number or conference name</a:t>
            </a:r>
          </a:p>
        </p:txBody>
      </p:sp>
    </p:spTree>
    <p:extLst>
      <p:ext uri="{BB962C8B-B14F-4D97-AF65-F5344CB8AC3E}">
        <p14:creationId xmlns:p14="http://schemas.microsoft.com/office/powerpoint/2010/main" val="2003391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Slide - Any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57199" y="1"/>
            <a:ext cx="8236857" cy="776514"/>
          </a:xfrm>
        </p:spPr>
        <p:txBody>
          <a:bodyPr/>
          <a:lstStyle/>
          <a:p>
            <a:r>
              <a:rPr lang="en-US"/>
              <a:t>Simple Slide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NREL</a:t>
            </a:r>
            <a:r>
              <a:rPr lang="en-US" sz="800" baseline="0" dirty="0"/>
              <a:t>    </a:t>
            </a:r>
            <a:r>
              <a:rPr lang="en-US" sz="800" dirty="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485009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Slide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Simple Slide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57200" y="1371600"/>
            <a:ext cx="8120063" cy="33750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NREL</a:t>
            </a:r>
            <a:r>
              <a:rPr lang="en-US" sz="800" baseline="0" dirty="0"/>
              <a:t>    </a:t>
            </a:r>
            <a:r>
              <a:rPr lang="en-US" sz="800" dirty="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7374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Slide -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0"/>
            <a:ext cx="5936343" cy="907143"/>
          </a:xfrm>
        </p:spPr>
        <p:txBody>
          <a:bodyPr/>
          <a:lstStyle/>
          <a:p>
            <a:r>
              <a:rPr lang="en-US"/>
              <a:t>Simple Slide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57200" y="1124857"/>
            <a:ext cx="8120063" cy="3621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NREL</a:t>
            </a:r>
            <a:r>
              <a:rPr lang="en-US" sz="800" baseline="0" dirty="0"/>
              <a:t>    </a:t>
            </a:r>
            <a:r>
              <a:rPr lang="en-US" sz="800" dirty="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25405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148571"/>
            <a:ext cx="8120063" cy="536572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/>
              <a:t>Blank Slide for Any Content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NREL</a:t>
            </a:r>
            <a:r>
              <a:rPr lang="en-US" sz="800" baseline="0" dirty="0"/>
              <a:t>    </a:t>
            </a:r>
            <a:r>
              <a:rPr lang="en-US" sz="800" dirty="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278570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4123076" cy="1200151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0267"/>
            <a:ext cx="8229600" cy="3264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6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49" r:id="rId2"/>
    <p:sldLayoutId id="2147483652" r:id="rId3"/>
    <p:sldLayoutId id="2147483651" r:id="rId4"/>
    <p:sldLayoutId id="2147483650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6" r:id="rId18"/>
    <p:sldLayoutId id="2147483667" r:id="rId19"/>
    <p:sldLayoutId id="2147483665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5" r:id="rId27"/>
  </p:sldLayoutIdLst>
  <p:txStyles>
    <p:titleStyle>
      <a:lvl1pPr marL="0" algn="ctr" defTabSz="457200" rtl="0" eaLnBrk="1" latinLnBrk="0" hangingPunct="1">
        <a:lnSpc>
          <a:spcPts val="2800"/>
        </a:lnSpc>
        <a:spcBef>
          <a:spcPct val="0"/>
        </a:spcBef>
        <a:buNone/>
        <a:defRPr sz="3000" kern="1200" spc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GrC.2010.162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igerweb.geo.census.gov/tigerwebmain/Files/tab10/tigerweb_tab10_tract_2010_az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hyperlink" Target="https://www.nhgis.org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eee.org/" TargetMode="External"/><Relationship Id="rId2" Type="http://schemas.openxmlformats.org/officeDocument/2006/relationships/hyperlink" Target="https://doi.org/10.1109/GrC.2010.162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doi.org/10.1016/j.datak.2008.06.014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frc.org/MapsData/UtahTravelStudy/UtahTravelStudy_FinalReport_130228.pdf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BB1381-26F1-DE4D-9E6B-0E3BDBD1FC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0533" y="1450711"/>
            <a:ext cx="8114473" cy="1281662"/>
          </a:xfrm>
        </p:spPr>
        <p:txBody>
          <a:bodyPr/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Risk Assessment on Household Travel Survey Data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December  9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2020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63C31-53F6-2D48-9D85-B9B377BE63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66606" y="3221291"/>
            <a:ext cx="5747657" cy="1769424"/>
          </a:xfrm>
        </p:spPr>
        <p:txBody>
          <a:bodyPr/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Leidy Boyce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Data Practicum II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Regis University</a:t>
            </a:r>
          </a:p>
          <a:p>
            <a:r>
              <a:rPr lang="en-US" b="1" dirty="0"/>
              <a:t>Graduate II-Data Analytics | MBAP</a:t>
            </a:r>
            <a:endParaRPr lang="en-US" dirty="0"/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743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69FB5-77FD-C24E-9E4A-CC70329631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371600"/>
            <a:ext cx="8341360" cy="3375025"/>
          </a:xfrm>
        </p:spPr>
        <p:txBody>
          <a:bodyPr>
            <a:noAutofit/>
          </a:bodyPr>
          <a:lstStyle/>
          <a:p>
            <a:pPr marL="349250" indent="-349250">
              <a:buNone/>
            </a:pPr>
            <a:r>
              <a:rPr lang="en-US" sz="1600" dirty="0"/>
              <a:t>3.    </a:t>
            </a:r>
            <a:r>
              <a:rPr lang="en-US" sz="1600" b="1" dirty="0"/>
              <a:t>Compute Global Risk:</a:t>
            </a:r>
            <a:r>
              <a:rPr lang="en-US" sz="1600" dirty="0"/>
              <a:t> which is the expected proportion of all individuals in the sample that could be re-identified by an intruder.</a:t>
            </a:r>
          </a:p>
          <a:p>
            <a:pPr marL="349250" indent="-349250">
              <a:buNone/>
            </a:pPr>
            <a:r>
              <a:rPr lang="en-US" sz="1600" dirty="0"/>
              <a:t>4.    </a:t>
            </a:r>
            <a:r>
              <a:rPr lang="en-US" sz="1600" b="1" dirty="0"/>
              <a:t>Compute Strict average: </a:t>
            </a:r>
            <a:r>
              <a:rPr lang="en-US" sz="1600" dirty="0"/>
              <a:t>The combination of average risk and k-anonymity.</a:t>
            </a:r>
          </a:p>
          <a:p>
            <a:pPr marL="0" indent="0">
              <a:buNone/>
            </a:pPr>
            <a:endParaRPr lang="en-US" sz="1600" dirty="0"/>
          </a:p>
          <a:p>
            <a:endParaRPr lang="en-US" sz="1600" dirty="0"/>
          </a:p>
          <a:p>
            <a:pPr marL="0" indent="0">
              <a:buNone/>
            </a:pPr>
            <a:r>
              <a:rPr lang="en-US" sz="1600" dirty="0"/>
              <a:t>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400050" lvl="1" indent="0">
              <a:buNone/>
            </a:pPr>
            <a:endParaRPr lang="en-US" sz="1600" b="1" dirty="0"/>
          </a:p>
          <a:p>
            <a:pPr marL="400050" lvl="1" indent="0">
              <a:buNone/>
            </a:pPr>
            <a:endParaRPr lang="en-US" sz="1600" b="1" dirty="0"/>
          </a:p>
          <a:p>
            <a:pPr marL="400050" lvl="1" indent="0">
              <a:buNone/>
            </a:pPr>
            <a:r>
              <a:rPr lang="en-US" sz="1600" b="1" dirty="0"/>
              <a:t>*k-anonymity</a:t>
            </a:r>
            <a:r>
              <a:rPr lang="en-US" sz="1600" dirty="0"/>
              <a:t>, where k is the smallest equivalence class allowed to be left in the shared dataset.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A03234-F89B-2446-AD37-48F0D2659F46}"/>
              </a:ext>
            </a:extLst>
          </p:cNvPr>
          <p:cNvSpPr/>
          <p:nvPr/>
        </p:nvSpPr>
        <p:spPr>
          <a:xfrm>
            <a:off x="31327" y="4748437"/>
            <a:ext cx="846958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/>
              <a:t>Rokach</a:t>
            </a:r>
            <a:r>
              <a:rPr lang="en-US" sz="1000" dirty="0"/>
              <a:t>, L., &amp; </a:t>
            </a:r>
            <a:r>
              <a:rPr lang="en-US" sz="1000" dirty="0" err="1"/>
              <a:t>Schclar</a:t>
            </a:r>
            <a:r>
              <a:rPr lang="en-US" sz="1000" dirty="0"/>
              <a:t>, A. (2010). k-Anonymized </a:t>
            </a:r>
            <a:r>
              <a:rPr lang="en-US" sz="1000" dirty="0" err="1"/>
              <a:t>Reducts</a:t>
            </a:r>
            <a:r>
              <a:rPr lang="en-US" sz="1000" dirty="0"/>
              <a:t>. </a:t>
            </a:r>
            <a:r>
              <a:rPr lang="en-US" sz="1000" i="1" dirty="0"/>
              <a:t>IEEE International Conference on Granular Computing</a:t>
            </a:r>
            <a:r>
              <a:rPr lang="en-US" sz="1000" dirty="0"/>
              <a:t>, 392-395. </a:t>
            </a:r>
            <a:r>
              <a:rPr lang="en-US" sz="1000" dirty="0">
                <a:hlinkClick r:id="rId3"/>
              </a:rPr>
              <a:t>https://doi.org/10.1109/GrC.2010.162</a:t>
            </a:r>
            <a:endParaRPr lang="en-US" sz="1000" dirty="0"/>
          </a:p>
          <a:p>
            <a:r>
              <a:rPr lang="en-US" sz="1000" dirty="0"/>
              <a:t>Smith, D. G. (2011). </a:t>
            </a:r>
            <a:r>
              <a:rPr lang="en-US" sz="1000" i="1" dirty="0"/>
              <a:t>Aspects of Statistical Disclosure Control</a:t>
            </a:r>
            <a:r>
              <a:rPr lang="en-US" sz="1000" dirty="0"/>
              <a:t>. University of Manchester. </a:t>
            </a:r>
          </a:p>
          <a:p>
            <a:endParaRPr lang="en-US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061D6-EB1A-E543-865E-3D8DA632C3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67" t="3619"/>
          <a:stretch/>
        </p:blipFill>
        <p:spPr>
          <a:xfrm>
            <a:off x="3081131" y="2294348"/>
            <a:ext cx="2699379" cy="17986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894DF3-8498-CE44-8218-565FCA4E323F}"/>
              </a:ext>
            </a:extLst>
          </p:cNvPr>
          <p:cNvSpPr/>
          <p:nvPr/>
        </p:nvSpPr>
        <p:spPr>
          <a:xfrm>
            <a:off x="3160643" y="2999998"/>
            <a:ext cx="2059541" cy="1904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76752B-CAB8-2A44-809D-DAAC5DBFC23D}"/>
              </a:ext>
            </a:extLst>
          </p:cNvPr>
          <p:cNvSpPr/>
          <p:nvPr/>
        </p:nvSpPr>
        <p:spPr>
          <a:xfrm>
            <a:off x="3160643" y="3250095"/>
            <a:ext cx="2059541" cy="1904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48518F-5528-1245-8E6B-AAE0C1592EC4}"/>
              </a:ext>
            </a:extLst>
          </p:cNvPr>
          <p:cNvSpPr/>
          <p:nvPr/>
        </p:nvSpPr>
        <p:spPr>
          <a:xfrm>
            <a:off x="2600317" y="2999998"/>
            <a:ext cx="480814" cy="19046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AA26F9-85CE-EC49-A0C6-2A91871C3EC9}"/>
              </a:ext>
            </a:extLst>
          </p:cNvPr>
          <p:cNvSpPr/>
          <p:nvPr/>
        </p:nvSpPr>
        <p:spPr>
          <a:xfrm>
            <a:off x="3160642" y="3472996"/>
            <a:ext cx="2059541" cy="1904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581835A-BCC1-EA4F-BF0A-A524F1BD0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0"/>
            <a:ext cx="8686801" cy="907143"/>
          </a:xfrm>
        </p:spPr>
        <p:txBody>
          <a:bodyPr/>
          <a:lstStyle/>
          <a:p>
            <a:r>
              <a:rPr lang="en-US" b="1" dirty="0"/>
              <a:t>4.2 Risks of data sharing to survey participants</a:t>
            </a:r>
          </a:p>
        </p:txBody>
      </p:sp>
    </p:spTree>
    <p:extLst>
      <p:ext uri="{BB962C8B-B14F-4D97-AF65-F5344CB8AC3E}">
        <p14:creationId xmlns:p14="http://schemas.microsoft.com/office/powerpoint/2010/main" val="51396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3" grpId="0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3A198-562B-4748-B661-38358FA19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564880" cy="1200151"/>
          </a:xfrm>
        </p:spPr>
        <p:txBody>
          <a:bodyPr/>
          <a:lstStyle/>
          <a:p>
            <a:r>
              <a:rPr lang="en-US" b="1" dirty="0"/>
              <a:t>NHTS_AZ 2017 Records:</a:t>
            </a:r>
            <a:br>
              <a:rPr lang="en-US" b="1" dirty="0"/>
            </a:br>
            <a:r>
              <a:rPr lang="en-US" sz="2000" b="1" dirty="0"/>
              <a:t>Some participants traveled out-of-state</a:t>
            </a:r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B096BF-4EA8-E340-A3DF-DB989E7230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865" t="13498" r="28352" b="25497"/>
          <a:stretch/>
        </p:blipFill>
        <p:spPr>
          <a:xfrm>
            <a:off x="1764848" y="1275488"/>
            <a:ext cx="5180944" cy="355113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E1BCF4-0CFD-994B-913B-C27DEC190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408" y="1275488"/>
            <a:ext cx="5151384" cy="355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137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5D952-BBD5-7144-9C5E-BEA4EF2A1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0"/>
            <a:ext cx="8373534" cy="907143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b="1" dirty="0"/>
              <a:t>4.2 Risks of data sharing to survey participants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9E5D758-B713-7B4D-863F-894191FD9F0B}"/>
              </a:ext>
            </a:extLst>
          </p:cNvPr>
          <p:cNvGraphicFramePr>
            <a:graphicFrameLocks noGrp="1"/>
          </p:cNvGraphicFramePr>
          <p:nvPr/>
        </p:nvGraphicFramePr>
        <p:xfrm>
          <a:off x="594478" y="1276475"/>
          <a:ext cx="8169377" cy="34588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971">
                  <a:extLst>
                    <a:ext uri="{9D8B030D-6E8A-4147-A177-3AD203B41FA5}">
                      <a16:colId xmlns:a16="http://schemas.microsoft.com/office/drawing/2014/main" val="1773972033"/>
                    </a:ext>
                  </a:extLst>
                </a:gridCol>
                <a:gridCol w="1374207">
                  <a:extLst>
                    <a:ext uri="{9D8B030D-6E8A-4147-A177-3AD203B41FA5}">
                      <a16:colId xmlns:a16="http://schemas.microsoft.com/office/drawing/2014/main" val="4128016437"/>
                    </a:ext>
                  </a:extLst>
                </a:gridCol>
                <a:gridCol w="784398">
                  <a:extLst>
                    <a:ext uri="{9D8B030D-6E8A-4147-A177-3AD203B41FA5}">
                      <a16:colId xmlns:a16="http://schemas.microsoft.com/office/drawing/2014/main" val="1668461783"/>
                    </a:ext>
                  </a:extLst>
                </a:gridCol>
                <a:gridCol w="578664">
                  <a:extLst>
                    <a:ext uri="{9D8B030D-6E8A-4147-A177-3AD203B41FA5}">
                      <a16:colId xmlns:a16="http://schemas.microsoft.com/office/drawing/2014/main" val="436205850"/>
                    </a:ext>
                  </a:extLst>
                </a:gridCol>
                <a:gridCol w="1308507">
                  <a:extLst>
                    <a:ext uri="{9D8B030D-6E8A-4147-A177-3AD203B41FA5}">
                      <a16:colId xmlns:a16="http://schemas.microsoft.com/office/drawing/2014/main" val="3865115727"/>
                    </a:ext>
                  </a:extLst>
                </a:gridCol>
                <a:gridCol w="1094574">
                  <a:extLst>
                    <a:ext uri="{9D8B030D-6E8A-4147-A177-3AD203B41FA5}">
                      <a16:colId xmlns:a16="http://schemas.microsoft.com/office/drawing/2014/main" val="1653920599"/>
                    </a:ext>
                  </a:extLst>
                </a:gridCol>
                <a:gridCol w="1194080">
                  <a:extLst>
                    <a:ext uri="{9D8B030D-6E8A-4147-A177-3AD203B41FA5}">
                      <a16:colId xmlns:a16="http://schemas.microsoft.com/office/drawing/2014/main" val="3141741172"/>
                    </a:ext>
                  </a:extLst>
                </a:gridCol>
                <a:gridCol w="878976">
                  <a:extLst>
                    <a:ext uri="{9D8B030D-6E8A-4147-A177-3AD203B41FA5}">
                      <a16:colId xmlns:a16="http://schemas.microsoft.com/office/drawing/2014/main" val="1964541978"/>
                    </a:ext>
                  </a:extLst>
                </a:gridCol>
              </a:tblGrid>
              <a:tr h="104590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Case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Attributes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Global </a:t>
                      </a:r>
                    </a:p>
                    <a:p>
                      <a:pPr algn="ctr"/>
                      <a:r>
                        <a:rPr lang="en-US" sz="1200" b="1" dirty="0"/>
                        <a:t>Risk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Max</a:t>
                      </a:r>
                    </a:p>
                    <a:p>
                      <a:pPr algn="ctr"/>
                      <a:r>
                        <a:rPr lang="en-US" sz="1200" b="1" dirty="0"/>
                        <a:t>Risk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Non k-anonym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Records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# Records</a:t>
                      </a:r>
                    </a:p>
                    <a:p>
                      <a:pPr algn="ctr"/>
                      <a:r>
                        <a:rPr lang="en-US" sz="1200" b="1" dirty="0"/>
                        <a:t>After Cell Suppression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Non k-anonym</a:t>
                      </a:r>
                    </a:p>
                    <a:p>
                      <a:pPr algn="ctr"/>
                      <a:r>
                        <a:rPr lang="en-US" sz="1200" b="1" dirty="0"/>
                        <a:t>Proportion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Strict Average Risk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2244605"/>
                  </a:ext>
                </a:extLst>
              </a:tr>
              <a:tr h="50963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Base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Sex, Age, Race  Hispanic flag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0.045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0.023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0.022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3426121"/>
                  </a:ext>
                </a:extLst>
              </a:tr>
              <a:tr h="60229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Age Bin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Sex, </a:t>
                      </a:r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Bin Age</a:t>
                      </a:r>
                      <a:r>
                        <a:rPr lang="en-US" sz="1200" dirty="0"/>
                        <a:t>, Race Hispanic flag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0.012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13085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0.008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6037071"/>
                  </a:ext>
                </a:extLst>
              </a:tr>
              <a:tr h="65048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Zip 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Sex, Bin Age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Race, Hispanic flag</a:t>
                      </a:r>
                    </a:p>
                    <a:p>
                      <a:pPr algn="ctr"/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Zip 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0.172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1457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11666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0.111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0.068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5226772"/>
                  </a:ext>
                </a:extLst>
              </a:tr>
              <a:tr h="65048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Census Tracts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Sex, Bin Age, Race, Hispanic flag, 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Census Tracts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0.275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2301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0.121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3443664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3D34C1A-A889-C841-988A-694259645944}"/>
              </a:ext>
            </a:extLst>
          </p:cNvPr>
          <p:cNvSpPr/>
          <p:nvPr/>
        </p:nvSpPr>
        <p:spPr>
          <a:xfrm>
            <a:off x="410288" y="917191"/>
            <a:ext cx="36856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</a:t>
            </a:r>
            <a:r>
              <a:rPr lang="en-US" sz="1400" dirty="0"/>
              <a:t>Number of  Records: 13123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611F93-62C4-CF4A-BD77-A18051A76929}"/>
              </a:ext>
            </a:extLst>
          </p:cNvPr>
          <p:cNvSpPr/>
          <p:nvPr/>
        </p:nvSpPr>
        <p:spPr>
          <a:xfrm>
            <a:off x="2895600" y="4078840"/>
            <a:ext cx="5868255" cy="6564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5870B6-3B95-0F42-B164-6BCC76FFAA9E}"/>
              </a:ext>
            </a:extLst>
          </p:cNvPr>
          <p:cNvSpPr/>
          <p:nvPr/>
        </p:nvSpPr>
        <p:spPr>
          <a:xfrm>
            <a:off x="2895600" y="2295940"/>
            <a:ext cx="5868255" cy="5089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886034D-B3BB-4947-ACF5-19E4EB5AB817}"/>
              </a:ext>
            </a:extLst>
          </p:cNvPr>
          <p:cNvSpPr/>
          <p:nvPr/>
        </p:nvSpPr>
        <p:spPr>
          <a:xfrm>
            <a:off x="4673600" y="2295940"/>
            <a:ext cx="609600" cy="113814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04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F7B3B0-DAE1-7C47-84DD-5A018B4C674A}"/>
              </a:ext>
            </a:extLst>
          </p:cNvPr>
          <p:cNvSpPr txBox="1"/>
          <p:nvPr/>
        </p:nvSpPr>
        <p:spPr>
          <a:xfrm>
            <a:off x="0" y="4199683"/>
            <a:ext cx="8260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 k-anonymized          306		       38                 1457               2301</a:t>
            </a:r>
          </a:p>
          <a:p>
            <a:r>
              <a:rPr lang="en-US" dirty="0"/>
              <a:t>Records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8EA991-65BC-2042-8195-12AE54000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774" y="936352"/>
            <a:ext cx="6642184" cy="330054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E896905-823F-924F-9779-D11001EDD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0"/>
            <a:ext cx="8373534" cy="907143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b="1" dirty="0"/>
              <a:t>4.2 Risks of data sharing to survey participants</a:t>
            </a:r>
          </a:p>
        </p:txBody>
      </p:sp>
    </p:spTree>
    <p:extLst>
      <p:ext uri="{BB962C8B-B14F-4D97-AF65-F5344CB8AC3E}">
        <p14:creationId xmlns:p14="http://schemas.microsoft.com/office/powerpoint/2010/main" val="2891522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368FFF7-D4E3-B244-92D0-313A1FC44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728" y="2046612"/>
            <a:ext cx="2481073" cy="18555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D99BBA-867D-794E-BF00-9E111FA1E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0"/>
            <a:ext cx="8382001" cy="907143"/>
          </a:xfrm>
        </p:spPr>
        <p:txBody>
          <a:bodyPr/>
          <a:lstStyle/>
          <a:p>
            <a:r>
              <a:rPr lang="en-US" b="1" dirty="0"/>
              <a:t>4.2 Risks of data sharing to survey participants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A4902AF-E5E0-6447-A8EE-C436F145E008}"/>
              </a:ext>
            </a:extLst>
          </p:cNvPr>
          <p:cNvSpPr/>
          <p:nvPr/>
        </p:nvSpPr>
        <p:spPr>
          <a:xfrm>
            <a:off x="8003822" y="2667408"/>
            <a:ext cx="713680" cy="3048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2A2B17-79AE-AB45-AC89-67F34820A45A}"/>
              </a:ext>
            </a:extLst>
          </p:cNvPr>
          <p:cNvSpPr/>
          <p:nvPr/>
        </p:nvSpPr>
        <p:spPr>
          <a:xfrm>
            <a:off x="8003822" y="3217492"/>
            <a:ext cx="713680" cy="3048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D01ECD-96A9-EA4D-958C-0BDDD4250AA8}"/>
              </a:ext>
            </a:extLst>
          </p:cNvPr>
          <p:cNvSpPr/>
          <p:nvPr/>
        </p:nvSpPr>
        <p:spPr>
          <a:xfrm>
            <a:off x="166169" y="4690579"/>
            <a:ext cx="85513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Household's urban area classification based on home address and 2014 TIGER/Line Shapefile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4CC848-5F4B-E84A-8E04-BFB46EB20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1" y="1243584"/>
            <a:ext cx="5756168" cy="313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5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4E044-EC80-B24F-8EB3-4194D9522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0"/>
            <a:ext cx="8524241" cy="907143"/>
          </a:xfrm>
        </p:spPr>
        <p:txBody>
          <a:bodyPr/>
          <a:lstStyle/>
          <a:p>
            <a:r>
              <a:rPr lang="en-US" b="1" dirty="0"/>
              <a:t>Risk Thresholds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ECAC4-229B-C348-9310-2A9B4B720C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044006"/>
            <a:ext cx="8120063" cy="90714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When data has been released publicly, the maximum risk threshold range is between 0.09 and 0.05.</a:t>
            </a:r>
          </a:p>
          <a:p>
            <a:pPr marL="0" indent="0">
              <a:buNone/>
            </a:pP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D08C1EB2-EFBD-2240-A219-268CECD682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8795977"/>
                  </p:ext>
                </p:extLst>
              </p:nvPr>
            </p:nvGraphicFramePr>
            <p:xfrm>
              <a:off x="1362220" y="2112301"/>
              <a:ext cx="6573519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38960">
                      <a:extLst>
                        <a:ext uri="{9D8B030D-6E8A-4147-A177-3AD203B41FA5}">
                          <a16:colId xmlns:a16="http://schemas.microsoft.com/office/drawing/2014/main" val="2834905636"/>
                        </a:ext>
                      </a:extLst>
                    </a:gridCol>
                    <a:gridCol w="2834835">
                      <a:extLst>
                        <a:ext uri="{9D8B030D-6E8A-4147-A177-3AD203B41FA5}">
                          <a16:colId xmlns:a16="http://schemas.microsoft.com/office/drawing/2014/main" val="1798562008"/>
                        </a:ext>
                      </a:extLst>
                    </a:gridCol>
                    <a:gridCol w="1899724">
                      <a:extLst>
                        <a:ext uri="{9D8B030D-6E8A-4147-A177-3AD203B41FA5}">
                          <a16:colId xmlns:a16="http://schemas.microsoft.com/office/drawing/2014/main" val="3467438904"/>
                        </a:ext>
                      </a:extLst>
                    </a:gridCol>
                  </a:tblGrid>
                  <a:tr h="370840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# of records meeting thresholds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8525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i="1" dirty="0"/>
                            <a:t>Pr(re-id) </a:t>
                          </a:r>
                          <a:r>
                            <a:rPr lang="en-US" sz="1600" b="1" dirty="0"/>
                            <a:t>&lt;=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600" b="1" dirty="0"/>
                            <a:t>0.05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i="1" dirty="0"/>
                            <a:t>Pr(re-id) </a:t>
                          </a:r>
                          <a:r>
                            <a:rPr lang="en-US" sz="1600" b="1" dirty="0"/>
                            <a:t>&lt;=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600" b="1" dirty="0"/>
                            <a:t>0.09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13699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Zip code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8843 or 67.3 %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9585 or 73%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381441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Census tracts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5164 or 39.3 %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6666 or 50.7%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721208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D08C1EB2-EFBD-2240-A219-268CECD682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8795977"/>
                  </p:ext>
                </p:extLst>
              </p:nvPr>
            </p:nvGraphicFramePr>
            <p:xfrm>
              <a:off x="1362220" y="2112301"/>
              <a:ext cx="6573519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38960">
                      <a:extLst>
                        <a:ext uri="{9D8B030D-6E8A-4147-A177-3AD203B41FA5}">
                          <a16:colId xmlns:a16="http://schemas.microsoft.com/office/drawing/2014/main" val="2834905636"/>
                        </a:ext>
                      </a:extLst>
                    </a:gridCol>
                    <a:gridCol w="2834835">
                      <a:extLst>
                        <a:ext uri="{9D8B030D-6E8A-4147-A177-3AD203B41FA5}">
                          <a16:colId xmlns:a16="http://schemas.microsoft.com/office/drawing/2014/main" val="1798562008"/>
                        </a:ext>
                      </a:extLst>
                    </a:gridCol>
                    <a:gridCol w="1899724">
                      <a:extLst>
                        <a:ext uri="{9D8B030D-6E8A-4147-A177-3AD203B41FA5}">
                          <a16:colId xmlns:a16="http://schemas.microsoft.com/office/drawing/2014/main" val="3467438904"/>
                        </a:ext>
                      </a:extLst>
                    </a:gridCol>
                  </a:tblGrid>
                  <a:tr h="370840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# of records meeting thresholds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8525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5471" t="-110345" r="-67713" b="-2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6000" t="-110345" r="-667" b="-2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13699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Zip code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8843 or 67.3 %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9585 or 73%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381441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Census tracts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5164 or 39.3 %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6666 or 50.7%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7212086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38D72B3D-8021-984B-B500-409F2B6F6AB5}"/>
              </a:ext>
            </a:extLst>
          </p:cNvPr>
          <p:cNvSpPr/>
          <p:nvPr/>
        </p:nvSpPr>
        <p:spPr>
          <a:xfrm>
            <a:off x="112723" y="4747322"/>
            <a:ext cx="81200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Emam</a:t>
            </a:r>
            <a:r>
              <a:rPr lang="en-US" sz="1200" dirty="0"/>
              <a:t>, K. E., &amp; Arbuckle, L. (2013). </a:t>
            </a:r>
            <a:r>
              <a:rPr lang="en-US" sz="1200" i="1" dirty="0"/>
              <a:t>Anonymizing health data: Case studies and methods to get you started</a:t>
            </a:r>
            <a:r>
              <a:rPr lang="en-US" sz="1200" dirty="0"/>
              <a:t>. O’Reilly &amp; Associates.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88AB918-0B0E-5448-9A4D-E3EACD9D1438}"/>
                  </a:ext>
                </a:extLst>
              </p:cNvPr>
              <p:cNvSpPr/>
              <p:nvPr/>
            </p:nvSpPr>
            <p:spPr>
              <a:xfrm>
                <a:off x="333421" y="4255213"/>
                <a:ext cx="29806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i="1" dirty="0"/>
                  <a:t>Pr(re-id) </a:t>
                </a:r>
                <a:r>
                  <a:rPr lang="en-US" sz="1400" dirty="0"/>
                  <a:t>= Probability of identification</a:t>
                </a:r>
                <a14:m>
                  <m:oMath xmlns:m="http://schemas.openxmlformats.org/officeDocument/2006/math">
                    <m:r>
                      <a:rPr lang="en-US" sz="14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88AB918-0B0E-5448-9A4D-E3EACD9D14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21" y="4255213"/>
                <a:ext cx="2980624" cy="307777"/>
              </a:xfrm>
              <a:prstGeom prst="rect">
                <a:avLst/>
              </a:prstGeom>
              <a:blipFill>
                <a:blip r:embed="rId4"/>
                <a:stretch>
                  <a:fillRect l="-42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7981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65959-EE11-CE48-9DE0-49B05BBEF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0"/>
            <a:ext cx="8223957" cy="907143"/>
          </a:xfrm>
        </p:spPr>
        <p:txBody>
          <a:bodyPr/>
          <a:lstStyle/>
          <a:p>
            <a:r>
              <a:rPr lang="en-US" sz="2800" b="1" dirty="0"/>
              <a:t>4.3 Level of aggregation suitable for TSDC data 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CED23C-C22E-7048-9DF8-D3FEE2E890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4.3. Disclosure Risk Evaluation by:</a:t>
            </a:r>
          </a:p>
          <a:p>
            <a:pPr marL="0" indent="0">
              <a:buNone/>
            </a:pPr>
            <a:r>
              <a:rPr lang="en-US" b="1" dirty="0"/>
              <a:t>	4.3.1. Zip Code</a:t>
            </a:r>
          </a:p>
          <a:p>
            <a:pPr marL="800100" lvl="2" indent="0">
              <a:buNone/>
            </a:pPr>
            <a:r>
              <a:rPr lang="en-US" b="1" dirty="0"/>
              <a:t> Risk of Re-Identification</a:t>
            </a:r>
            <a:r>
              <a:rPr lang="en-US" dirty="0"/>
              <a:t>, Entropy base</a:t>
            </a:r>
          </a:p>
          <a:p>
            <a:pPr marL="800100" lvl="2" indent="0">
              <a:buNone/>
            </a:pPr>
            <a:r>
              <a:rPr lang="en-US" b="1" dirty="0"/>
              <a:t> Inadvertent re-identification </a:t>
            </a:r>
            <a:r>
              <a:rPr lang="en-US" dirty="0"/>
              <a:t>(recognition)</a:t>
            </a:r>
          </a:p>
          <a:p>
            <a:pPr marL="800100" lvl="2" indent="0">
              <a:buNone/>
            </a:pPr>
            <a:endParaRPr lang="en-US" dirty="0"/>
          </a:p>
          <a:p>
            <a:pPr marL="400050" lvl="1" indent="0">
              <a:buNone/>
            </a:pPr>
            <a:r>
              <a:rPr lang="en-US" b="1" dirty="0"/>
              <a:t>4.3.2. Census Tracts</a:t>
            </a:r>
          </a:p>
          <a:p>
            <a:pPr marL="800100" lvl="2" indent="0">
              <a:buNone/>
            </a:pPr>
            <a:r>
              <a:rPr lang="en-US" b="1" dirty="0"/>
              <a:t>Risk of Re-Identification</a:t>
            </a:r>
            <a:r>
              <a:rPr lang="en-US" dirty="0"/>
              <a:t>, Entropy base</a:t>
            </a:r>
          </a:p>
          <a:p>
            <a:pPr marL="800100" lvl="2" indent="0">
              <a:buNone/>
            </a:pPr>
            <a:r>
              <a:rPr lang="en-US" b="1" dirty="0"/>
              <a:t>Inadvertent re-identification </a:t>
            </a:r>
            <a:r>
              <a:rPr lang="en-US" dirty="0"/>
              <a:t>(recognition)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509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B096BF-4EA8-E340-A3DF-DB989E7230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865" t="13498" r="28352" b="25497"/>
          <a:stretch/>
        </p:blipFill>
        <p:spPr>
          <a:xfrm>
            <a:off x="2215952" y="1275488"/>
            <a:ext cx="5180944" cy="355113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E1BCF4-0CFD-994B-913B-C27DEC190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834" y="1275488"/>
            <a:ext cx="5151384" cy="35511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8F6DEE-E1F9-4442-9D5F-32DFD9D09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200" y="1275488"/>
            <a:ext cx="5180943" cy="3551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918965-D31E-5747-895C-3823AA7F59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7505" y="1188066"/>
            <a:ext cx="5314042" cy="36294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8550FB-3423-7F43-8587-58981B33DDA0}"/>
              </a:ext>
            </a:extLst>
          </p:cNvPr>
          <p:cNvSpPr txBox="1"/>
          <p:nvPr/>
        </p:nvSpPr>
        <p:spPr>
          <a:xfrm>
            <a:off x="3738283" y="1757082"/>
            <a:ext cx="1111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23.7%</a:t>
            </a:r>
          </a:p>
          <a:p>
            <a:r>
              <a:rPr lang="en-US" dirty="0"/>
              <a:t>Home Locations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9BBCEC-E06D-254F-B856-39BA3E496C7B}"/>
              </a:ext>
            </a:extLst>
          </p:cNvPr>
          <p:cNvSpPr txBox="1">
            <a:spLocks/>
          </p:cNvSpPr>
          <p:nvPr/>
        </p:nvSpPr>
        <p:spPr>
          <a:xfrm>
            <a:off x="457199" y="0"/>
            <a:ext cx="8223957" cy="90714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>
            <a:lvl1pPr marL="0" algn="ctr" defTabSz="4572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3000" kern="1200" spc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NHTS_AZ 2017 Records</a:t>
            </a:r>
          </a:p>
        </p:txBody>
      </p:sp>
    </p:spTree>
    <p:extLst>
      <p:ext uri="{BB962C8B-B14F-4D97-AF65-F5344CB8AC3E}">
        <p14:creationId xmlns:p14="http://schemas.microsoft.com/office/powerpoint/2010/main" val="127096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0E5E4-4C28-2740-A5C5-CEAB79D59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0"/>
            <a:ext cx="8506179" cy="907143"/>
          </a:xfrm>
        </p:spPr>
        <p:txBody>
          <a:bodyPr/>
          <a:lstStyle/>
          <a:p>
            <a:r>
              <a:rPr lang="en-US" b="1" dirty="0"/>
              <a:t>Population Data for Arizona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377ED0-12E5-2D4E-95DB-81A1CD884DDB}"/>
              </a:ext>
            </a:extLst>
          </p:cNvPr>
          <p:cNvSpPr/>
          <p:nvPr/>
        </p:nvSpPr>
        <p:spPr>
          <a:xfrm>
            <a:off x="25104" y="4617869"/>
            <a:ext cx="923786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Census tracts, State of Arizona Census Tracts - 2010/ACS10/TAB10 - Data as of January 1, 2010 </a:t>
            </a:r>
            <a:r>
              <a:rPr lang="en-US" sz="900" dirty="0">
                <a:hlinkClick r:id="rId3"/>
              </a:rPr>
              <a:t>https://tigerweb.geo.census.gov/tigerwebmain/Files/tab10/tigerweb_tab10_tract_2010_az.html</a:t>
            </a:r>
            <a:endParaRPr lang="en-US" sz="900" dirty="0"/>
          </a:p>
          <a:p>
            <a:r>
              <a:rPr lang="en-US" sz="900" dirty="0"/>
              <a:t>2017 zip code data: </a:t>
            </a:r>
            <a:r>
              <a:rPr lang="en-US" sz="900" dirty="0">
                <a:hlinkClick r:id="rId4"/>
              </a:rPr>
              <a:t>https://www.nhgis.org</a:t>
            </a:r>
            <a:endParaRPr lang="en-US" sz="900" dirty="0"/>
          </a:p>
          <a:p>
            <a:endParaRPr lang="en-US" sz="9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BEC1D49-29F6-C84F-9C59-BD74DB6D9EF3}"/>
              </a:ext>
            </a:extLst>
          </p:cNvPr>
          <p:cNvGraphicFramePr>
            <a:graphicFrameLocks noGrp="1"/>
          </p:cNvGraphicFramePr>
          <p:nvPr/>
        </p:nvGraphicFramePr>
        <p:xfrm>
          <a:off x="4664134" y="1479709"/>
          <a:ext cx="4178667" cy="1995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8258">
                  <a:extLst>
                    <a:ext uri="{9D8B030D-6E8A-4147-A177-3AD203B41FA5}">
                      <a16:colId xmlns:a16="http://schemas.microsoft.com/office/drawing/2014/main" val="2382212872"/>
                    </a:ext>
                  </a:extLst>
                </a:gridCol>
                <a:gridCol w="2180409">
                  <a:extLst>
                    <a:ext uri="{9D8B030D-6E8A-4147-A177-3AD203B41FA5}">
                      <a16:colId xmlns:a16="http://schemas.microsoft.com/office/drawing/2014/main" val="3358814906"/>
                    </a:ext>
                  </a:extLst>
                </a:gridCol>
              </a:tblGrid>
              <a:tr h="33213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NHTS_2017_AZ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711425"/>
                  </a:ext>
                </a:extLst>
              </a:tr>
              <a:tr h="83033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Number of participants</a:t>
                      </a:r>
                    </a:p>
                    <a:p>
                      <a:pPr algn="ctr"/>
                      <a:r>
                        <a:rPr lang="en-US" sz="1600" dirty="0"/>
                        <a:t>6,081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AZ population (2017)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7,016,270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4329543"/>
                  </a:ext>
                </a:extLst>
              </a:tr>
              <a:tr h="8303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Number of households</a:t>
                      </a:r>
                    </a:p>
                    <a:p>
                      <a:pPr algn="ctr"/>
                      <a:r>
                        <a:rPr lang="en-US" sz="1600" dirty="0"/>
                        <a:t>2,987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Total Households in AZ</a:t>
                      </a:r>
                    </a:p>
                    <a:p>
                      <a:pPr algn="ctr"/>
                      <a:r>
                        <a:rPr lang="en-US" sz="1600" dirty="0"/>
                        <a:t>2,552,972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599206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B5ED470-EDB0-AF47-8D6A-F80865B5D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" y="1244599"/>
            <a:ext cx="4178667" cy="285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280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FE267-FEA1-AC49-8E68-371158C10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0"/>
            <a:ext cx="8120063" cy="907143"/>
          </a:xfrm>
        </p:spPr>
        <p:txBody>
          <a:bodyPr/>
          <a:lstStyle/>
          <a:p>
            <a:r>
              <a:rPr lang="en-US" sz="2400" b="1" dirty="0"/>
              <a:t>4.3 Risk of Re-Identification Using External Information</a:t>
            </a:r>
            <a:endParaRPr 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5E5B8-5FCB-384C-9EAA-9C5E7FCF99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565" y="1121491"/>
            <a:ext cx="8553236" cy="3621769"/>
          </a:xfrm>
        </p:spPr>
        <p:txBody>
          <a:bodyPr/>
          <a:lstStyle/>
          <a:p>
            <a:pPr marL="400050" lvl="1" indent="0">
              <a:buNone/>
            </a:pPr>
            <a:r>
              <a:rPr lang="en-US" b="1" dirty="0"/>
              <a:t>Risk of Re-Identification</a:t>
            </a:r>
            <a:r>
              <a:rPr lang="en-US" dirty="0"/>
              <a:t>, Entropy base </a:t>
            </a:r>
          </a:p>
          <a:p>
            <a:pPr marL="400050" lvl="1" indent="0">
              <a:buNone/>
            </a:pPr>
            <a:endParaRPr lang="en-US" dirty="0"/>
          </a:p>
          <a:p>
            <a:pPr marL="400050" lvl="1" indent="0">
              <a:buNone/>
            </a:pPr>
            <a:endParaRPr lang="en-US" dirty="0"/>
          </a:p>
          <a:p>
            <a:pPr marL="400050" lvl="1" indent="0">
              <a:buNone/>
            </a:pPr>
            <a:endParaRPr lang="en-US" dirty="0"/>
          </a:p>
          <a:p>
            <a:pPr marL="400050" lvl="1" indent="0">
              <a:buNone/>
            </a:pPr>
            <a:r>
              <a:rPr lang="en-US" b="1" dirty="0"/>
              <a:t>Inadvertent re-identification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CAC8DBF-25F2-DB4C-B215-3E5E42377666}"/>
                  </a:ext>
                </a:extLst>
              </p:cNvPr>
              <p:cNvSpPr/>
              <p:nvPr/>
            </p:nvSpPr>
            <p:spPr>
              <a:xfrm>
                <a:off x="418786" y="3572315"/>
                <a:ext cx="3847673" cy="6824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𝑖𝑛𝑎𝑑𝑣𝑒𝑟𝑡𝑚𝑒𝑛𝑡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(1−(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150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US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CAC8DBF-25F2-DB4C-B215-3E5E423776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786" y="3572315"/>
                <a:ext cx="3847673" cy="6824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F04E933-C580-8F40-81D4-53DBBEE5D43A}"/>
                  </a:ext>
                </a:extLst>
              </p:cNvPr>
              <p:cNvSpPr/>
              <p:nvPr/>
            </p:nvSpPr>
            <p:spPr>
              <a:xfrm>
                <a:off x="872112" y="1665440"/>
                <a:ext cx="2412071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F04E933-C580-8F40-81D4-53DBBEE5D4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112" y="1665440"/>
                <a:ext cx="2412071" cy="848566"/>
              </a:xfrm>
              <a:prstGeom prst="rect">
                <a:avLst/>
              </a:prstGeom>
              <a:blipFill>
                <a:blip r:embed="rId4"/>
                <a:stretch>
                  <a:fillRect t="-101493" b="-155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3299370-EF70-664F-94C2-932E902E7F23}"/>
                  </a:ext>
                </a:extLst>
              </p:cNvPr>
              <p:cNvSpPr/>
              <p:nvPr/>
            </p:nvSpPr>
            <p:spPr>
              <a:xfrm>
                <a:off x="4311375" y="2489511"/>
                <a:ext cx="5043637" cy="6050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𝑝𝑎𝑟𝑡𝑖𝑐𝑖𝑝𝑎𝑛𝑡𝑠</m:t>
                          </m:r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𝑠𝑢𝑟𝑣𝑒𝑦</m:t>
                          </m:r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𝑏𝑦</m:t>
                          </m:r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𝑧𝑖𝑝</m:t>
                          </m:r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𝑐𝑜𝑑𝑒</m:t>
                          </m:r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) 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𝐴𝑍</m:t>
                          </m:r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𝑝𝑜𝑝𝑢𝑙𝑎𝑡𝑖𝑜𝑛</m:t>
                          </m:r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𝑒𝑠𝑡𝑖𝑚𝑎𝑡𝑒</m:t>
                          </m:r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𝑏𝑦</m:t>
                          </m:r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𝑧𝑖𝑝</m:t>
                          </m:r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𝑐𝑜𝑑𝑒</m:t>
                          </m:r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) 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3299370-EF70-664F-94C2-932E902E7F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375" y="2489511"/>
                <a:ext cx="5043637" cy="605037"/>
              </a:xfrm>
              <a:prstGeom prst="rect">
                <a:avLst/>
              </a:prstGeom>
              <a:blipFill>
                <a:blip r:embed="rId5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87AE2A97-B344-3A46-AB91-C170F5260A5F}"/>
              </a:ext>
            </a:extLst>
          </p:cNvPr>
          <p:cNvSpPr/>
          <p:nvPr/>
        </p:nvSpPr>
        <p:spPr>
          <a:xfrm>
            <a:off x="-20096" y="4764287"/>
            <a:ext cx="90104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Antal</a:t>
            </a:r>
            <a:r>
              <a:rPr lang="en-US" sz="900" dirty="0"/>
              <a:t>, L., </a:t>
            </a:r>
            <a:r>
              <a:rPr lang="en-US" sz="900" dirty="0" err="1"/>
              <a:t>Shlomo</a:t>
            </a:r>
            <a:r>
              <a:rPr lang="en-US" sz="900" dirty="0"/>
              <a:t>, N., &amp; Elliot, M. (2014). Measuring Disclosure Risk with Entropy in Population Based Frequency Tables. </a:t>
            </a:r>
            <a:r>
              <a:rPr lang="en-US" sz="900" i="1" dirty="0"/>
              <a:t>Privacy in Statistical Databases</a:t>
            </a:r>
            <a:r>
              <a:rPr lang="en-US" sz="900" dirty="0"/>
              <a:t>, p. 62-78. </a:t>
            </a:r>
          </a:p>
          <a:p>
            <a:r>
              <a:rPr lang="en-US" sz="900" dirty="0" err="1"/>
              <a:t>Emam</a:t>
            </a:r>
            <a:r>
              <a:rPr lang="en-US" sz="900" dirty="0"/>
              <a:t>, K. E., &amp; Arbuckle, L. (2013). </a:t>
            </a:r>
            <a:r>
              <a:rPr lang="en-US" sz="900" i="1" dirty="0"/>
              <a:t>Anonymizing health data: Case studies and methods to get you started</a:t>
            </a:r>
            <a:r>
              <a:rPr lang="en-US" sz="900" dirty="0"/>
              <a:t>. O’Reilly &amp; Associates.</a:t>
            </a:r>
          </a:p>
        </p:txBody>
      </p:sp>
    </p:spTree>
    <p:extLst>
      <p:ext uri="{BB962C8B-B14F-4D97-AF65-F5344CB8AC3E}">
        <p14:creationId xmlns:p14="http://schemas.microsoft.com/office/powerpoint/2010/main" val="1960368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430DE-F684-8E4E-B21D-D9DC4BFF7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A948A-DE44-7C42-B1B6-88F10A9C05AB}"/>
              </a:ext>
            </a:extLst>
          </p:cNvPr>
          <p:cNvSpPr/>
          <p:nvPr/>
        </p:nvSpPr>
        <p:spPr>
          <a:xfrm>
            <a:off x="620418" y="880200"/>
            <a:ext cx="76902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B47C1A2-E3C1-0C43-8295-0BE496040C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163378"/>
              </p:ext>
            </p:extLst>
          </p:nvPr>
        </p:nvGraphicFramePr>
        <p:xfrm>
          <a:off x="539836" y="860287"/>
          <a:ext cx="8064328" cy="4092523"/>
        </p:xfrm>
        <a:graphic>
          <a:graphicData uri="http://schemas.openxmlformats.org/drawingml/2006/table">
            <a:tbl>
              <a:tblPr/>
              <a:tblGrid>
                <a:gridCol w="8064328">
                  <a:extLst>
                    <a:ext uri="{9D8B030D-6E8A-4147-A177-3AD203B41FA5}">
                      <a16:colId xmlns:a16="http://schemas.microsoft.com/office/drawing/2014/main" val="1247933941"/>
                    </a:ext>
                  </a:extLst>
                </a:gridCol>
              </a:tblGrid>
              <a:tr h="1601366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endParaRPr lang="en-US" sz="1800" b="0" dirty="0"/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US" sz="1800" b="0" dirty="0"/>
                        <a:t>Project Objectives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US" sz="1800" b="0" dirty="0"/>
                        <a:t>Household Travel Survey Data Overview 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US" sz="1800" b="0" dirty="0"/>
                        <a:t>Privacy Concerns</a:t>
                      </a:r>
                    </a:p>
                    <a:p>
                      <a:pPr marL="457200" marR="0" lvl="0" indent="-4572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b="0" dirty="0"/>
                        <a:t>Results on Privacy Evaluation on NHTS AZ_17*</a:t>
                      </a:r>
                    </a:p>
                    <a:p>
                      <a:pPr marL="45720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4.1 Sensitivity attributes evaluation in survey data</a:t>
                      </a:r>
                    </a:p>
                    <a:p>
                      <a:pPr marL="45720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4.2 Risks of data sharing to survey participants</a:t>
                      </a:r>
                    </a:p>
                    <a:p>
                      <a:pPr marL="45720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4.3 Level of aggregation suitable for TSDC** data set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49263" algn="l"/>
                        </a:tabLst>
                        <a:defRPr/>
                      </a:pPr>
                      <a:r>
                        <a:rPr lang="en-US" sz="1800" b="0" dirty="0"/>
                        <a:t>5.      Conclusions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6.      Acknowledgements &amp; Questions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7.      References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8247891"/>
                  </a:ext>
                </a:extLst>
              </a:tr>
              <a:tr h="800683">
                <a:tc>
                  <a:txBody>
                    <a:bodyPr/>
                    <a:lstStyle/>
                    <a:p>
                      <a:pPr marL="457200" lvl="1" indent="0">
                        <a:buFont typeface="+mj-lt"/>
                        <a:buNone/>
                      </a:pPr>
                      <a:endParaRPr lang="en-US" sz="1400" b="1" dirty="0"/>
                    </a:p>
                    <a:p>
                      <a:pPr marL="457200" lvl="1" indent="0">
                        <a:buFont typeface="+mj-lt"/>
                        <a:buNone/>
                      </a:pPr>
                      <a:r>
                        <a:rPr lang="en-US" sz="1400" b="1" dirty="0"/>
                        <a:t>*NHTS AZ_17 = </a:t>
                      </a:r>
                      <a:r>
                        <a:rPr lang="en-US" sz="1400" b="0" dirty="0"/>
                        <a:t>National Household Travel Arizona 2017</a:t>
                      </a:r>
                    </a:p>
                    <a:p>
                      <a:pPr marL="45720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400" b="1" dirty="0"/>
                        <a:t>**TSDC</a:t>
                      </a:r>
                      <a:r>
                        <a:rPr lang="en-US" sz="1400" dirty="0"/>
                        <a:t>: Transportation Secure Data  Center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071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3658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25DE2-3AC1-E842-ADE6-818E536B6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Risk of Re-Identification by population density </a:t>
            </a: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EA60F52F-4309-C94A-A68C-33D0A4B2F1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29"/>
          <a:stretch/>
        </p:blipFill>
        <p:spPr>
          <a:xfrm>
            <a:off x="632176" y="1085088"/>
            <a:ext cx="7840134" cy="35346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626F24-51CF-DF4D-AD55-48A69DE3F155}"/>
              </a:ext>
            </a:extLst>
          </p:cNvPr>
          <p:cNvSpPr/>
          <p:nvPr/>
        </p:nvSpPr>
        <p:spPr>
          <a:xfrm>
            <a:off x="166169" y="4543096"/>
            <a:ext cx="85513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Household's urban area classification: Based on home address and 2014 TIGER/Line Shapefile  </a:t>
            </a:r>
          </a:p>
        </p:txBody>
      </p:sp>
    </p:spTree>
    <p:extLst>
      <p:ext uri="{BB962C8B-B14F-4D97-AF65-F5344CB8AC3E}">
        <p14:creationId xmlns:p14="http://schemas.microsoft.com/office/powerpoint/2010/main" val="2525593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2A193-AA3D-C245-B38C-E16756C84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Inadvertent Risk by population density</a:t>
            </a:r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B4E7AC7B-788E-B843-82CA-144C65F0D9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96"/>
          <a:stretch/>
        </p:blipFill>
        <p:spPr>
          <a:xfrm>
            <a:off x="653142" y="1194816"/>
            <a:ext cx="7737225" cy="345620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B947467-9AA3-6F43-8002-57AADDDA638F}"/>
              </a:ext>
            </a:extLst>
          </p:cNvPr>
          <p:cNvSpPr/>
          <p:nvPr/>
        </p:nvSpPr>
        <p:spPr>
          <a:xfrm>
            <a:off x="166169" y="4543096"/>
            <a:ext cx="85513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Household's urban area classification: Based on home address and 2014 TIGER/Line Shapefile  </a:t>
            </a:r>
          </a:p>
        </p:txBody>
      </p:sp>
    </p:spTree>
    <p:extLst>
      <p:ext uri="{BB962C8B-B14F-4D97-AF65-F5344CB8AC3E}">
        <p14:creationId xmlns:p14="http://schemas.microsoft.com/office/powerpoint/2010/main" val="3347991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44E08-88B5-8A46-8EA4-A4BCBA1C4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Risk of Re-Identification by Zip Code</a:t>
            </a:r>
            <a:endParaRPr lang="en-US" dirty="0"/>
          </a:p>
        </p:txBody>
      </p:sp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1303F9F6-823B-0A48-8BC8-26F1184CCD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39"/>
          <a:stretch/>
        </p:blipFill>
        <p:spPr>
          <a:xfrm>
            <a:off x="833632" y="1065125"/>
            <a:ext cx="7476735" cy="384402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635D46-B25C-FB46-9CC0-94E3EDB864A3}"/>
              </a:ext>
            </a:extLst>
          </p:cNvPr>
          <p:cNvCxnSpPr>
            <a:cxnSpLocks/>
          </p:cNvCxnSpPr>
          <p:nvPr/>
        </p:nvCxnSpPr>
        <p:spPr>
          <a:xfrm>
            <a:off x="1470212" y="4159623"/>
            <a:ext cx="4912659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C099BC-E101-F943-B4EA-B9A90747E36C}"/>
              </a:ext>
            </a:extLst>
          </p:cNvPr>
          <p:cNvCxnSpPr>
            <a:cxnSpLocks/>
          </p:cNvCxnSpPr>
          <p:nvPr/>
        </p:nvCxnSpPr>
        <p:spPr>
          <a:xfrm>
            <a:off x="1963271" y="1290918"/>
            <a:ext cx="0" cy="327211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7542AE2-9FC4-5349-88FB-DD8A04AA84B7}"/>
              </a:ext>
            </a:extLst>
          </p:cNvPr>
          <p:cNvSpPr txBox="1"/>
          <p:nvPr/>
        </p:nvSpPr>
        <p:spPr>
          <a:xfrm>
            <a:off x="376475" y="3890681"/>
            <a:ext cx="1550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Risk cut-off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D56750-E193-A848-B0CA-A7B1B1904862}"/>
              </a:ext>
            </a:extLst>
          </p:cNvPr>
          <p:cNvSpPr txBox="1"/>
          <p:nvPr/>
        </p:nvSpPr>
        <p:spPr>
          <a:xfrm>
            <a:off x="80618" y="4378369"/>
            <a:ext cx="2142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Population cut-off</a:t>
            </a:r>
          </a:p>
        </p:txBody>
      </p:sp>
    </p:spTree>
    <p:extLst>
      <p:ext uri="{BB962C8B-B14F-4D97-AF65-F5344CB8AC3E}">
        <p14:creationId xmlns:p14="http://schemas.microsoft.com/office/powerpoint/2010/main" val="267480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3EB28-2E63-954E-88EA-9C88C182F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Zip Code and Census Tracts Risk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9EF566-2EA8-7F49-BC22-9832A34C3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42" y="880532"/>
            <a:ext cx="8358014" cy="385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348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97344-0A39-BC45-9693-47B5AA74B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0"/>
            <a:ext cx="8329983" cy="907143"/>
          </a:xfrm>
        </p:spPr>
        <p:txBody>
          <a:bodyPr/>
          <a:lstStyle/>
          <a:p>
            <a:r>
              <a:rPr lang="en-US" b="1" dirty="0"/>
              <a:t>5. Conclusions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9BFC4E-B6CC-D549-A916-2AB5DACA1260}"/>
              </a:ext>
            </a:extLst>
          </p:cNvPr>
          <p:cNvSpPr/>
          <p:nvPr/>
        </p:nvSpPr>
        <p:spPr>
          <a:xfrm>
            <a:off x="356818" y="733612"/>
            <a:ext cx="812235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tabLst>
                <a:tab pos="914400" algn="l"/>
              </a:tabLst>
            </a:pP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  <a:tabLst>
                <a:tab pos="914400" algn="l"/>
              </a:tabLst>
            </a:pPr>
            <a:endParaRPr lang="en-US" sz="1400" dirty="0"/>
          </a:p>
          <a:p>
            <a:pPr marR="0" lvl="1">
              <a:spcBef>
                <a:spcPts val="0"/>
              </a:spcBef>
              <a:spcAft>
                <a:spcPts val="0"/>
              </a:spcAft>
              <a:tabLst>
                <a:tab pos="914400" algn="l"/>
              </a:tabLst>
            </a:pP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8E5E8A-87B1-E54D-B994-84D8426E2F7E}"/>
              </a:ext>
            </a:extLst>
          </p:cNvPr>
          <p:cNvSpPr/>
          <p:nvPr/>
        </p:nvSpPr>
        <p:spPr>
          <a:xfrm>
            <a:off x="457199" y="891539"/>
            <a:ext cx="8329983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quantification workflow identifies individuals at high risk allowing TSDC to redact or further aggregate attributes, as needed, to reduce risk.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Quantifying re-identification risk has shown that disclosing census tract data poses higher risk than zip codes for data participants. </a:t>
            </a:r>
          </a:p>
          <a:p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Rural areas are at higher risk of re-identification than urban areas.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Buildings or institutions can be uniquely identified and are at higher re-identification risk.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34081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97344-0A39-BC45-9693-47B5AA74B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793" y="0"/>
            <a:ext cx="8723556" cy="907143"/>
          </a:xfrm>
        </p:spPr>
        <p:txBody>
          <a:bodyPr/>
          <a:lstStyle/>
          <a:p>
            <a:r>
              <a:rPr lang="en-US" b="1" dirty="0"/>
              <a:t>6. Acknowledgements &amp; Questions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EEE1318-AFA7-F14D-B834-EED8701D5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897" y="2965152"/>
            <a:ext cx="6808206" cy="16969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418542-235C-974C-89F2-BA7832138637}"/>
              </a:ext>
            </a:extLst>
          </p:cNvPr>
          <p:cNvSpPr/>
          <p:nvPr/>
        </p:nvSpPr>
        <p:spPr>
          <a:xfrm>
            <a:off x="457199" y="868275"/>
            <a:ext cx="832998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Jeff </a:t>
            </a:r>
            <a:r>
              <a:rPr lang="en-US" dirty="0" err="1"/>
              <a:t>Cappellucci</a:t>
            </a:r>
            <a:r>
              <a:rPr lang="en-US" dirty="0"/>
              <a:t> (NREL mentor)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Christy Pierson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My family</a:t>
            </a:r>
          </a:p>
        </p:txBody>
      </p:sp>
    </p:spTree>
    <p:extLst>
      <p:ext uri="{BB962C8B-B14F-4D97-AF65-F5344CB8AC3E}">
        <p14:creationId xmlns:p14="http://schemas.microsoft.com/office/powerpoint/2010/main" val="30110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1E214-B7CB-A640-A7CE-89C83A64B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0"/>
            <a:ext cx="8499988" cy="907143"/>
          </a:xfrm>
        </p:spPr>
        <p:txBody>
          <a:bodyPr/>
          <a:lstStyle/>
          <a:p>
            <a:r>
              <a:rPr lang="en-US" b="1" dirty="0"/>
              <a:t>7. 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DFF0C-3F83-FD4A-8556-AF81589280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 Smith, D. G. (2011). </a:t>
            </a:r>
            <a:r>
              <a:rPr lang="en-US" sz="1400" i="1" dirty="0"/>
              <a:t>Aspects of Statistical Disclosure Control</a:t>
            </a:r>
            <a:r>
              <a:rPr lang="en-US" sz="1400" dirty="0"/>
              <a:t>. University of Manchester. </a:t>
            </a:r>
          </a:p>
          <a:p>
            <a:endParaRPr lang="en-US" sz="1400" dirty="0"/>
          </a:p>
          <a:p>
            <a:r>
              <a:rPr lang="en-US" sz="1400" dirty="0" err="1"/>
              <a:t>Rokach</a:t>
            </a:r>
            <a:r>
              <a:rPr lang="en-US" sz="1400" dirty="0"/>
              <a:t>, L., &amp; </a:t>
            </a:r>
            <a:r>
              <a:rPr lang="en-US" sz="1400" dirty="0" err="1"/>
              <a:t>Schclar</a:t>
            </a:r>
            <a:r>
              <a:rPr lang="en-US" sz="1400" dirty="0"/>
              <a:t>, A. (2010). k-Anonymized </a:t>
            </a:r>
            <a:r>
              <a:rPr lang="en-US" sz="1400" dirty="0" err="1"/>
              <a:t>Reducts</a:t>
            </a:r>
            <a:r>
              <a:rPr lang="en-US" sz="1400" dirty="0"/>
              <a:t>. </a:t>
            </a:r>
            <a:r>
              <a:rPr lang="en-US" sz="1400" i="1" dirty="0"/>
              <a:t>IEEE International Conference on Granular Computing</a:t>
            </a:r>
            <a:r>
              <a:rPr lang="en-US" sz="1400" dirty="0"/>
              <a:t>, 392-395. </a:t>
            </a:r>
            <a:r>
              <a:rPr lang="en-US" sz="1400" dirty="0">
                <a:hlinkClick r:id="rId2"/>
              </a:rPr>
              <a:t>https://doi.org/10.1109/GrC.2010.162</a:t>
            </a:r>
            <a:endParaRPr lang="en-US" sz="1400" dirty="0"/>
          </a:p>
          <a:p>
            <a:endParaRPr lang="en-US" sz="1400" dirty="0"/>
          </a:p>
          <a:p>
            <a:pPr>
              <a:spcBef>
                <a:spcPts val="0"/>
              </a:spcBef>
              <a:defRPr/>
            </a:pPr>
            <a:r>
              <a:rPr lang="en-US" sz="1400" dirty="0" err="1"/>
              <a:t>Trabelsi</a:t>
            </a:r>
            <a:r>
              <a:rPr lang="en-US" sz="1400" dirty="0"/>
              <a:t>, S., </a:t>
            </a:r>
            <a:r>
              <a:rPr lang="en-US" sz="1400" dirty="0" err="1"/>
              <a:t>Salzgeber</a:t>
            </a:r>
            <a:r>
              <a:rPr lang="en-US" sz="1400" dirty="0"/>
              <a:t>, V., </a:t>
            </a:r>
            <a:r>
              <a:rPr lang="en-US" sz="1400" dirty="0" err="1"/>
              <a:t>Bezzi</a:t>
            </a:r>
            <a:r>
              <a:rPr lang="en-US" sz="1400" dirty="0"/>
              <a:t>, M., &amp; Montagnon, G. (2009). Data Disclosure Risk Evaluation. </a:t>
            </a:r>
            <a:r>
              <a:rPr lang="en-US" sz="1400" i="1" dirty="0"/>
              <a:t>Institute of Electrical and Electronics Engineers (IEEE)</a:t>
            </a:r>
            <a:r>
              <a:rPr lang="en-US" sz="1400" dirty="0"/>
              <a:t>, 35-42. </a:t>
            </a:r>
            <a:r>
              <a:rPr lang="en-US" sz="1400" u="sng" dirty="0">
                <a:hlinkClick r:id="rId3"/>
              </a:rPr>
              <a:t>https://www.ieee.org</a:t>
            </a:r>
            <a:endParaRPr lang="en-US" sz="1400" u="sng" dirty="0"/>
          </a:p>
          <a:p>
            <a:pPr>
              <a:spcBef>
                <a:spcPts val="0"/>
              </a:spcBef>
              <a:defRPr/>
            </a:pPr>
            <a:endParaRPr lang="en-US" sz="1400" dirty="0"/>
          </a:p>
          <a:p>
            <a:r>
              <a:rPr lang="en-US" sz="1400" dirty="0"/>
              <a:t>Nin, J., </a:t>
            </a:r>
            <a:r>
              <a:rPr lang="en-US" sz="1400" dirty="0" err="1"/>
              <a:t>Herranz</a:t>
            </a:r>
            <a:r>
              <a:rPr lang="en-US" sz="1400" dirty="0"/>
              <a:t>, J., &amp; </a:t>
            </a:r>
            <a:r>
              <a:rPr lang="en-US" sz="1400" dirty="0" err="1"/>
              <a:t>Torra</a:t>
            </a:r>
            <a:r>
              <a:rPr lang="en-US" sz="1400" dirty="0"/>
              <a:t>, V. (2008). On the disclosure risk of multivariate </a:t>
            </a:r>
            <a:r>
              <a:rPr lang="en-US" sz="1400" dirty="0" err="1"/>
              <a:t>microaggregation</a:t>
            </a:r>
            <a:r>
              <a:rPr lang="en-US" sz="1400" dirty="0"/>
              <a:t>. </a:t>
            </a:r>
            <a:r>
              <a:rPr lang="en-US" sz="1400" i="1" dirty="0"/>
              <a:t>Data &amp; Knowledge Engineering</a:t>
            </a:r>
            <a:r>
              <a:rPr lang="en-US" sz="1400" dirty="0"/>
              <a:t>, </a:t>
            </a:r>
            <a:r>
              <a:rPr lang="en-US" sz="1400" i="1" dirty="0"/>
              <a:t>67</a:t>
            </a:r>
            <a:r>
              <a:rPr lang="en-US" sz="1400" dirty="0"/>
              <a:t>, 399-412. </a:t>
            </a:r>
            <a:r>
              <a:rPr lang="en-US" sz="1400" dirty="0">
                <a:hlinkClick r:id="rId4"/>
              </a:rPr>
              <a:t>https://doi.org/10.1016/j.datak.2008.06.014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https://</a:t>
            </a:r>
            <a:r>
              <a:rPr lang="en-US" sz="1400" dirty="0" err="1"/>
              <a:t>www.bogotobogo.com</a:t>
            </a:r>
            <a:r>
              <a:rPr lang="en-US" sz="1400" dirty="0"/>
              <a:t>/python/scikit-learn/scikt_machine_learning_Decision_Tree_Learning_Informatioin_Gain_IG_Impurity_Entropy_Gini_Classification_Error.php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30240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B58C5-17F7-1E47-AAF7-BFF0E7C5B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0"/>
            <a:ext cx="8416345" cy="907143"/>
          </a:xfrm>
        </p:spPr>
        <p:txBody>
          <a:bodyPr/>
          <a:lstStyle/>
          <a:p>
            <a:r>
              <a:rPr lang="en-US" b="1" dirty="0"/>
              <a:t>1. Project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BAA19-06A5-1A46-B347-CFBA1204F5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124857"/>
            <a:ext cx="8120063" cy="36217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What are the sensitive attributes in survey data?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What risk does data sharing pose to survey participants?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What level of aggregation is more suitable for the data set hosted by the TSDC?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ADD060-B342-044D-AC4E-EE8F212205D3}"/>
              </a:ext>
            </a:extLst>
          </p:cNvPr>
          <p:cNvSpPr txBox="1"/>
          <p:nvPr/>
        </p:nvSpPr>
        <p:spPr>
          <a:xfrm>
            <a:off x="203200" y="4561960"/>
            <a:ext cx="6908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TSDC: Transportation Secure Data Center</a:t>
            </a:r>
          </a:p>
        </p:txBody>
      </p:sp>
    </p:spTree>
    <p:extLst>
      <p:ext uri="{BB962C8B-B14F-4D97-AF65-F5344CB8AC3E}">
        <p14:creationId xmlns:p14="http://schemas.microsoft.com/office/powerpoint/2010/main" val="209449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3FCE8-2262-EA4C-917F-C1BB15447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 Household Travel Survey Data Overview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69FF6-F9E8-904F-9878-400070B23C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9"/>
          <a:stretch/>
        </p:blipFill>
        <p:spPr>
          <a:xfrm>
            <a:off x="343019" y="1020971"/>
            <a:ext cx="5125156" cy="28898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7D32889-CA5B-E640-BED7-EF291F40F42A}"/>
              </a:ext>
            </a:extLst>
          </p:cNvPr>
          <p:cNvSpPr/>
          <p:nvPr/>
        </p:nvSpPr>
        <p:spPr>
          <a:xfrm>
            <a:off x="124178" y="4615341"/>
            <a:ext cx="901982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Picture from: Resources System Group, INC. (2013). </a:t>
            </a:r>
            <a:r>
              <a:rPr lang="en-US" sz="1100" i="1" dirty="0"/>
              <a:t>Utah Travel Study</a:t>
            </a:r>
            <a:r>
              <a:rPr lang="en-US" sz="1100" dirty="0"/>
              <a:t>. </a:t>
            </a:r>
            <a:r>
              <a:rPr lang="en-US" sz="1100" dirty="0">
                <a:hlinkClick r:id="rId3"/>
              </a:rPr>
              <a:t>https://wfrc.org/MapsData/UtahTravelStudy/UtahTravelStudy_FinalReport_130228.pdf</a:t>
            </a:r>
            <a:endParaRPr lang="en-US" sz="11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9A00AD-C39E-C946-BC99-C2F2622C31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05" t="22310" r="10706" b="11278"/>
          <a:stretch/>
        </p:blipFill>
        <p:spPr>
          <a:xfrm>
            <a:off x="5741691" y="1673534"/>
            <a:ext cx="2679820" cy="13518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A8B3DB-A8B2-BC41-8E59-5538049E3864}"/>
              </a:ext>
            </a:extLst>
          </p:cNvPr>
          <p:cNvSpPr txBox="1"/>
          <p:nvPr/>
        </p:nvSpPr>
        <p:spPr>
          <a:xfrm>
            <a:off x="5693007" y="908210"/>
            <a:ext cx="312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NHTS Data File Relationship</a:t>
            </a:r>
          </a:p>
        </p:txBody>
      </p:sp>
    </p:spTree>
    <p:extLst>
      <p:ext uri="{BB962C8B-B14F-4D97-AF65-F5344CB8AC3E}">
        <p14:creationId xmlns:p14="http://schemas.microsoft.com/office/powerpoint/2010/main" val="302706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44E2244-B22B-654F-B74F-4B2E0A41A0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3" t="11500" r="7141" b="10754"/>
          <a:stretch/>
        </p:blipFill>
        <p:spPr>
          <a:xfrm>
            <a:off x="2211957" y="1060285"/>
            <a:ext cx="4574088" cy="3483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F0A115-AA27-614C-BC49-A05AB2C94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3. Privacy Concerns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44CA20-E2FC-B447-8F40-90B4FD766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461" y="918400"/>
            <a:ext cx="4876800" cy="34830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16E5AEC-A794-CF41-BC6D-07F8749E0CC9}"/>
              </a:ext>
            </a:extLst>
          </p:cNvPr>
          <p:cNvSpPr/>
          <p:nvPr/>
        </p:nvSpPr>
        <p:spPr>
          <a:xfrm>
            <a:off x="51666" y="4543335"/>
            <a:ext cx="864239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Picture sources:</a:t>
            </a:r>
          </a:p>
          <a:p>
            <a:r>
              <a:rPr lang="en-US" sz="1100" dirty="0"/>
              <a:t>1. Example HTS Travel Data: </a:t>
            </a:r>
            <a:r>
              <a:rPr lang="en-US" sz="1100" i="1" dirty="0"/>
              <a:t>Introductory Guide To Household Travel Survey Data</a:t>
            </a:r>
            <a:r>
              <a:rPr lang="en-US" sz="1100" dirty="0"/>
              <a:t>. (2019). City of Seattle</a:t>
            </a:r>
          </a:p>
          <a:p>
            <a:r>
              <a:rPr lang="en-US" sz="1100" dirty="0"/>
              <a:t>2. https://</a:t>
            </a:r>
            <a:r>
              <a:rPr lang="en-US" sz="1100" dirty="0" err="1"/>
              <a:t>ico.org.uk</a:t>
            </a:r>
            <a:r>
              <a:rPr lang="en-US" sz="1100" dirty="0"/>
              <a:t>/media/1061/</a:t>
            </a:r>
            <a:r>
              <a:rPr lang="en-US" sz="1100" dirty="0" err="1"/>
              <a:t>anonymisation-code.pdf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18831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673AC20-6A76-3845-90BD-383A54209AC7}"/>
              </a:ext>
            </a:extLst>
          </p:cNvPr>
          <p:cNvGrpSpPr/>
          <p:nvPr/>
        </p:nvGrpSpPr>
        <p:grpSpPr>
          <a:xfrm>
            <a:off x="340658" y="1083700"/>
            <a:ext cx="8120063" cy="4016025"/>
            <a:chOff x="340658" y="1083700"/>
            <a:chExt cx="8120063" cy="4016025"/>
          </a:xfrm>
        </p:grpSpPr>
        <p:pic>
          <p:nvPicPr>
            <p:cNvPr id="11" name="Picture 10" descr="Diagram&#10;&#10;Description automatically generated">
              <a:extLst>
                <a:ext uri="{FF2B5EF4-FFF2-40B4-BE49-F238E27FC236}">
                  <a16:creationId xmlns:a16="http://schemas.microsoft.com/office/drawing/2014/main" id="{8A926CBD-9726-DC4B-A4B5-234990FE9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9018" y="1083700"/>
              <a:ext cx="5136202" cy="3161764"/>
            </a:xfrm>
            <a:prstGeom prst="rect">
              <a:avLst/>
            </a:prstGeom>
          </p:spPr>
        </p:pic>
        <p:sp>
          <p:nvSpPr>
            <p:cNvPr id="25" name="Text Placeholder 2">
              <a:extLst>
                <a:ext uri="{FF2B5EF4-FFF2-40B4-BE49-F238E27FC236}">
                  <a16:creationId xmlns:a16="http://schemas.microsoft.com/office/drawing/2014/main" id="{A2D37CCD-29A3-874B-A878-1B5971575B10}"/>
                </a:ext>
              </a:extLst>
            </p:cNvPr>
            <p:cNvSpPr txBox="1">
              <a:spLocks/>
            </p:cNvSpPr>
            <p:nvPr/>
          </p:nvSpPr>
          <p:spPr>
            <a:xfrm>
              <a:off x="340658" y="4734600"/>
              <a:ext cx="8120063" cy="365125"/>
            </a:xfrm>
            <a:prstGeom prst="rect">
              <a:avLst/>
            </a:prstGeom>
          </p:spPr>
          <p:txBody>
            <a:bodyPr>
              <a:normAutofit fontScale="47500" lnSpcReduction="20000"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/>
                <a:t>Source:  Al-</a:t>
              </a:r>
              <a:r>
                <a:rPr lang="en-US" dirty="0" err="1"/>
                <a:t>Fedaghi</a:t>
              </a:r>
              <a:r>
                <a:rPr lang="en-US" dirty="0"/>
                <a:t> and A. Al-Azmi, “Experimentation with personally identifiable information,” Intelligent Information Management, vol. 4, No. 4, pp. 123–133, July 2012.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D3FE238-3E8D-654C-9E8F-EC51CF8C757F}"/>
                </a:ext>
              </a:extLst>
            </p:cNvPr>
            <p:cNvSpPr/>
            <p:nvPr/>
          </p:nvSpPr>
          <p:spPr>
            <a:xfrm>
              <a:off x="457199" y="4328129"/>
              <a:ext cx="277031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</a:rPr>
                <a:t>PII: Personally Identifiable Information</a:t>
              </a:r>
              <a:endPara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81DBE75-1168-3E4F-9196-1DB151BF4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"/>
            <a:ext cx="8493513" cy="776514"/>
          </a:xfrm>
        </p:spPr>
        <p:txBody>
          <a:bodyPr/>
          <a:lstStyle/>
          <a:p>
            <a:r>
              <a:rPr lang="en-US" sz="2400" b="1" dirty="0"/>
              <a:t>4.1 Sensitivity attributes evaluation in survey data</a:t>
            </a:r>
            <a:endParaRPr lang="en-US" sz="18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7827326-53F9-CA45-9426-AD45B384E773}"/>
              </a:ext>
            </a:extLst>
          </p:cNvPr>
          <p:cNvGrpSpPr/>
          <p:nvPr/>
        </p:nvGrpSpPr>
        <p:grpSpPr>
          <a:xfrm>
            <a:off x="1608199" y="859180"/>
            <a:ext cx="5771934" cy="3266960"/>
            <a:chOff x="3451670" y="1420201"/>
            <a:chExt cx="5771934" cy="30037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7FC356B-6896-6C48-A83C-49E4E8A069E2}"/>
                </a:ext>
              </a:extLst>
            </p:cNvPr>
            <p:cNvSpPr/>
            <p:nvPr/>
          </p:nvSpPr>
          <p:spPr>
            <a:xfrm>
              <a:off x="3451670" y="1420201"/>
              <a:ext cx="5771934" cy="3003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0CB600-3163-014A-8550-1AA88158B2FB}"/>
                </a:ext>
              </a:extLst>
            </p:cNvPr>
            <p:cNvGrpSpPr/>
            <p:nvPr/>
          </p:nvGrpSpPr>
          <p:grpSpPr>
            <a:xfrm>
              <a:off x="4355548" y="1599041"/>
              <a:ext cx="4210425" cy="2646041"/>
              <a:chOff x="4884233" y="998834"/>
              <a:chExt cx="3405259" cy="1937654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A22ACBA-1AE7-1A41-8169-8529E7F1617A}"/>
                  </a:ext>
                </a:extLst>
              </p:cNvPr>
              <p:cNvSpPr/>
              <p:nvPr/>
            </p:nvSpPr>
            <p:spPr>
              <a:xfrm>
                <a:off x="4884233" y="1016466"/>
                <a:ext cx="3405259" cy="1920022"/>
              </a:xfrm>
              <a:prstGeom prst="ellipse">
                <a:avLst/>
              </a:prstGeom>
              <a:solidFill>
                <a:srgbClr val="A5E3A3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63A0D23-D5C8-1249-9FEF-ACFB56788D99}"/>
                  </a:ext>
                </a:extLst>
              </p:cNvPr>
              <p:cNvSpPr/>
              <p:nvPr/>
            </p:nvSpPr>
            <p:spPr>
              <a:xfrm>
                <a:off x="5189035" y="1270382"/>
                <a:ext cx="2758068" cy="1381419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79D0F02-037C-354A-9FE6-20C998CAEFCB}"/>
                  </a:ext>
                </a:extLst>
              </p:cNvPr>
              <p:cNvGrpSpPr/>
              <p:nvPr/>
            </p:nvGrpSpPr>
            <p:grpSpPr>
              <a:xfrm>
                <a:off x="5427573" y="998834"/>
                <a:ext cx="2307566" cy="1412547"/>
                <a:chOff x="5427573" y="998834"/>
                <a:chExt cx="2307566" cy="1412547"/>
              </a:xfrm>
            </p:grpSpPr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A52DB113-6B45-534F-BBA1-46F456452FC3}"/>
                    </a:ext>
                  </a:extLst>
                </p:cNvPr>
                <p:cNvSpPr/>
                <p:nvPr/>
              </p:nvSpPr>
              <p:spPr>
                <a:xfrm>
                  <a:off x="5427573" y="1497017"/>
                  <a:ext cx="2307566" cy="914364"/>
                </a:xfrm>
                <a:prstGeom prst="ellipse">
                  <a:avLst/>
                </a:prstGeom>
                <a:solidFill>
                  <a:srgbClr val="FFC97D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BA7AABB1-A473-9440-A667-86E440D3298B}"/>
                    </a:ext>
                  </a:extLst>
                </p:cNvPr>
                <p:cNvSpPr/>
                <p:nvPr/>
              </p:nvSpPr>
              <p:spPr>
                <a:xfrm>
                  <a:off x="5704602" y="1721218"/>
                  <a:ext cx="1747891" cy="454994"/>
                </a:xfrm>
                <a:prstGeom prst="ellipse">
                  <a:avLst/>
                </a:prstGeom>
                <a:solidFill>
                  <a:srgbClr val="FBAFB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Direct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3FE18F5-3E30-F44E-BD27-667855A50DCC}"/>
                    </a:ext>
                  </a:extLst>
                </p:cNvPr>
                <p:cNvSpPr txBox="1"/>
                <p:nvPr/>
              </p:nvSpPr>
              <p:spPr>
                <a:xfrm>
                  <a:off x="6163299" y="1257274"/>
                  <a:ext cx="1004769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b="1" dirty="0"/>
                    <a:t>Quasi_level_2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A39DF78-B399-2948-AAF2-95F58AB0D1A3}"/>
                    </a:ext>
                  </a:extLst>
                </p:cNvPr>
                <p:cNvSpPr txBox="1"/>
                <p:nvPr/>
              </p:nvSpPr>
              <p:spPr>
                <a:xfrm>
                  <a:off x="6164328" y="1488166"/>
                  <a:ext cx="1004769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b="1" dirty="0"/>
                    <a:t>Quasi_level_1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9A0E754-B2C3-6844-BD45-E2EF741E280B}"/>
                    </a:ext>
                  </a:extLst>
                </p:cNvPr>
                <p:cNvSpPr txBox="1"/>
                <p:nvPr/>
              </p:nvSpPr>
              <p:spPr>
                <a:xfrm>
                  <a:off x="6169951" y="998834"/>
                  <a:ext cx="1004769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b="1" dirty="0"/>
                    <a:t>Information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9252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A52DF67-23B2-6547-A5CE-A219E390A0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828295"/>
              </p:ext>
            </p:extLst>
          </p:nvPr>
        </p:nvGraphicFramePr>
        <p:xfrm>
          <a:off x="802640" y="1380490"/>
          <a:ext cx="7711439" cy="2213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3115">
                  <a:extLst>
                    <a:ext uri="{9D8B030D-6E8A-4147-A177-3AD203B41FA5}">
                      <a16:colId xmlns:a16="http://schemas.microsoft.com/office/drawing/2014/main" val="3122570669"/>
                    </a:ext>
                  </a:extLst>
                </a:gridCol>
                <a:gridCol w="5698324">
                  <a:extLst>
                    <a:ext uri="{9D8B030D-6E8A-4147-A177-3AD203B41FA5}">
                      <a16:colId xmlns:a16="http://schemas.microsoft.com/office/drawing/2014/main" val="8125698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 of identifier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Definition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64454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Direct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Personally Identifiable Information is any information that either alone, or combined with other sources, can be used to identify an individual. 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e.g. Home Address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970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Quasi Identifier Level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Information that is not likely to change over time and be visible and available in other sources. 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e.g. Sex, Age at baseline, Country</a:t>
                      </a:r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607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Quasi Identifier Level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Longitudinal information that is likely to change over time. 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e.g. Measurements, Events, Opinions, or Prices.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96" marR="8296" marT="8296" marB="0"/>
                </a:tc>
                <a:extLst>
                  <a:ext uri="{0D108BD9-81ED-4DB2-BD59-A6C34878D82A}">
                    <a16:rowId xmlns:a16="http://schemas.microsoft.com/office/drawing/2014/main" val="3859432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Information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Any other attribute that does not fall in the above categories.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897791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FA7F3881-4502-3244-89E5-A8F797E4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"/>
            <a:ext cx="8493513" cy="776514"/>
          </a:xfrm>
        </p:spPr>
        <p:txBody>
          <a:bodyPr/>
          <a:lstStyle/>
          <a:p>
            <a:r>
              <a:rPr lang="en-US" sz="2400" b="1" dirty="0"/>
              <a:t>4.1 Sensitivity attributes evaluation in survey data</a:t>
            </a:r>
          </a:p>
        </p:txBody>
      </p:sp>
    </p:spTree>
    <p:extLst>
      <p:ext uri="{BB962C8B-B14F-4D97-AF65-F5344CB8AC3E}">
        <p14:creationId xmlns:p14="http://schemas.microsoft.com/office/powerpoint/2010/main" val="3231957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AB1474-A16E-C447-A4E5-5CF9FEA390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52" r="4045" b="3483"/>
          <a:stretch/>
        </p:blipFill>
        <p:spPr>
          <a:xfrm>
            <a:off x="1266472" y="776515"/>
            <a:ext cx="2211917" cy="41823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02ACA8-CEFB-D649-BC84-8736B615F6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668"/>
          <a:stretch/>
        </p:blipFill>
        <p:spPr>
          <a:xfrm>
            <a:off x="3782191" y="1067338"/>
            <a:ext cx="4683478" cy="35612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81703A-EC48-9A42-9971-E835BAB06864}"/>
              </a:ext>
            </a:extLst>
          </p:cNvPr>
          <p:cNvSpPr txBox="1"/>
          <p:nvPr/>
        </p:nvSpPr>
        <p:spPr>
          <a:xfrm>
            <a:off x="101600" y="925933"/>
            <a:ext cx="1964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Location </a:t>
            </a:r>
          </a:p>
          <a:p>
            <a:r>
              <a:rPr lang="en-US" dirty="0"/>
              <a:t>Table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AAAAD2-B6EE-D445-9449-E46DDD63D047}"/>
              </a:ext>
            </a:extLst>
          </p:cNvPr>
          <p:cNvSpPr/>
          <p:nvPr/>
        </p:nvSpPr>
        <p:spPr>
          <a:xfrm>
            <a:off x="1266472" y="1056640"/>
            <a:ext cx="2076168" cy="1432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A7977E-4C40-B54F-A139-97C620700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"/>
            <a:ext cx="8493513" cy="776514"/>
          </a:xfrm>
        </p:spPr>
        <p:txBody>
          <a:bodyPr/>
          <a:lstStyle/>
          <a:p>
            <a:r>
              <a:rPr lang="en-US" sz="2400" b="1" dirty="0"/>
              <a:t>4.1 Sensitivity attributes evaluation in survey data</a:t>
            </a:r>
          </a:p>
        </p:txBody>
      </p:sp>
    </p:spTree>
    <p:extLst>
      <p:ext uri="{BB962C8B-B14F-4D97-AF65-F5344CB8AC3E}">
        <p14:creationId xmlns:p14="http://schemas.microsoft.com/office/powerpoint/2010/main" val="2533443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28845-38F3-D943-8BF2-8123E53C3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0"/>
            <a:ext cx="8686801" cy="907143"/>
          </a:xfrm>
        </p:spPr>
        <p:txBody>
          <a:bodyPr/>
          <a:lstStyle/>
          <a:p>
            <a:r>
              <a:rPr lang="en-US" b="1" dirty="0"/>
              <a:t>4.2 Risks of data sharing to survey participants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94FBB-C8C9-B840-A698-B7585A61EE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1117599"/>
            <a:ext cx="8382000" cy="36432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1.	Identify the number of equivalent classes in data set </a:t>
            </a:r>
            <a:r>
              <a:rPr lang="en-US" sz="1600" i="1" dirty="0"/>
              <a:t>(</a:t>
            </a:r>
            <a:r>
              <a:rPr lang="en-US" sz="1600" i="1" dirty="0" err="1"/>
              <a:t>fk</a:t>
            </a:r>
            <a:r>
              <a:rPr lang="en-US" sz="1600" i="1" dirty="0"/>
              <a:t>)</a:t>
            </a:r>
            <a:r>
              <a:rPr lang="en-US" sz="1600" dirty="0"/>
              <a:t>.</a:t>
            </a:r>
          </a:p>
          <a:p>
            <a:pPr marL="0" indent="0">
              <a:buNone/>
              <a:tabLst>
                <a:tab pos="219075" algn="l"/>
                <a:tab pos="449263" algn="l"/>
              </a:tabLst>
            </a:pPr>
            <a:r>
              <a:rPr lang="en-US" sz="1600" dirty="0"/>
              <a:t>2.		Compute the individual risk per record.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b="1" dirty="0"/>
          </a:p>
          <a:p>
            <a:pPr marL="457200" indent="-457200">
              <a:buAutoNum type="arabicPeriod"/>
            </a:pPr>
            <a:endParaRPr lang="en-US" sz="1800" dirty="0"/>
          </a:p>
          <a:p>
            <a:pPr marL="457200" indent="-457200">
              <a:buAutoNum type="arabicPeriod"/>
            </a:pPr>
            <a:endParaRPr lang="en-US" sz="1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3986AED-845F-E942-8CF2-25E4DBDA8EA7}"/>
              </a:ext>
            </a:extLst>
          </p:cNvPr>
          <p:cNvGraphicFramePr>
            <a:graphicFrameLocks noGrp="1"/>
          </p:cNvGraphicFramePr>
          <p:nvPr/>
        </p:nvGraphicFramePr>
        <p:xfrm>
          <a:off x="1708149" y="3229381"/>
          <a:ext cx="5727701" cy="1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6842">
                  <a:extLst>
                    <a:ext uri="{9D8B030D-6E8A-4147-A177-3AD203B41FA5}">
                      <a16:colId xmlns:a16="http://schemas.microsoft.com/office/drawing/2014/main" val="4201677723"/>
                    </a:ext>
                  </a:extLst>
                </a:gridCol>
                <a:gridCol w="826842">
                  <a:extLst>
                    <a:ext uri="{9D8B030D-6E8A-4147-A177-3AD203B41FA5}">
                      <a16:colId xmlns:a16="http://schemas.microsoft.com/office/drawing/2014/main" val="452747060"/>
                    </a:ext>
                  </a:extLst>
                </a:gridCol>
                <a:gridCol w="1153143">
                  <a:extLst>
                    <a:ext uri="{9D8B030D-6E8A-4147-A177-3AD203B41FA5}">
                      <a16:colId xmlns:a16="http://schemas.microsoft.com/office/drawing/2014/main" val="1683922627"/>
                    </a:ext>
                  </a:extLst>
                </a:gridCol>
                <a:gridCol w="1001080">
                  <a:extLst>
                    <a:ext uri="{9D8B030D-6E8A-4147-A177-3AD203B41FA5}">
                      <a16:colId xmlns:a16="http://schemas.microsoft.com/office/drawing/2014/main" val="2876530512"/>
                    </a:ext>
                  </a:extLst>
                </a:gridCol>
                <a:gridCol w="826842">
                  <a:extLst>
                    <a:ext uri="{9D8B030D-6E8A-4147-A177-3AD203B41FA5}">
                      <a16:colId xmlns:a16="http://schemas.microsoft.com/office/drawing/2014/main" val="2243959854"/>
                    </a:ext>
                  </a:extLst>
                </a:gridCol>
                <a:gridCol w="1092952">
                  <a:extLst>
                    <a:ext uri="{9D8B030D-6E8A-4147-A177-3AD203B41FA5}">
                      <a16:colId xmlns:a16="http://schemas.microsoft.com/office/drawing/2014/main" val="84977963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Number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Gender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Education Level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Labor Status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 err="1">
                          <a:effectLst/>
                        </a:rPr>
                        <a:t>fk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Individual Risk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5831478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Male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Secondary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Employed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4723046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Male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Secondary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Employed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4361759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Male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Employed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7565182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Female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Master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Employed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14685309"/>
                  </a:ext>
                </a:extLst>
              </a:tr>
            </a:tbl>
          </a:graphicData>
        </a:graphic>
      </p:graphicFrame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33279FB4-005A-3447-AFF3-9DB1FC3CA3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9" r="7090"/>
          <a:stretch/>
        </p:blipFill>
        <p:spPr>
          <a:xfrm>
            <a:off x="1625599" y="1992488"/>
            <a:ext cx="5892800" cy="1016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6A9D9C-EABF-1741-9897-6C7B91C2F563}"/>
              </a:ext>
            </a:extLst>
          </p:cNvPr>
          <p:cNvSpPr/>
          <p:nvPr/>
        </p:nvSpPr>
        <p:spPr>
          <a:xfrm>
            <a:off x="101600" y="4831214"/>
            <a:ext cx="916940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/>
              <a:t>Templ</a:t>
            </a:r>
            <a:r>
              <a:rPr lang="en-US" sz="1000" dirty="0"/>
              <a:t>, M. (2017). </a:t>
            </a:r>
            <a:r>
              <a:rPr lang="en-US" sz="1000" i="1" dirty="0"/>
              <a:t>Statistical disclosure control for Microdata: Methods and applications </a:t>
            </a:r>
            <a:r>
              <a:rPr lang="en-US" sz="1000" dirty="0"/>
              <a:t>in R. Springer. p. 50.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A84520-AB84-6844-B5AB-E1989E7B1623}"/>
              </a:ext>
            </a:extLst>
          </p:cNvPr>
          <p:cNvSpPr/>
          <p:nvPr/>
        </p:nvSpPr>
        <p:spPr>
          <a:xfrm>
            <a:off x="1720228" y="3453993"/>
            <a:ext cx="3827947" cy="3671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B34DC7-F405-3545-81C0-27181B9C0B7C}"/>
              </a:ext>
            </a:extLst>
          </p:cNvPr>
          <p:cNvSpPr/>
          <p:nvPr/>
        </p:nvSpPr>
        <p:spPr>
          <a:xfrm>
            <a:off x="6370981" y="3457307"/>
            <a:ext cx="1064867" cy="3660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56D12EC-5062-FF4B-9CB6-D6DD08C3244D}"/>
              </a:ext>
            </a:extLst>
          </p:cNvPr>
          <p:cNvCxnSpPr>
            <a:cxnSpLocks/>
          </p:cNvCxnSpPr>
          <p:nvPr/>
        </p:nvCxnSpPr>
        <p:spPr>
          <a:xfrm>
            <a:off x="5536096" y="3548270"/>
            <a:ext cx="29817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F0D706C-EC98-C042-82F0-433A60E91E42}"/>
              </a:ext>
            </a:extLst>
          </p:cNvPr>
          <p:cNvCxnSpPr>
            <a:cxnSpLocks/>
          </p:cNvCxnSpPr>
          <p:nvPr/>
        </p:nvCxnSpPr>
        <p:spPr>
          <a:xfrm>
            <a:off x="5536096" y="3730488"/>
            <a:ext cx="29817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42E6183-F5FF-3944-8D7C-96FA0FD23A75}"/>
              </a:ext>
            </a:extLst>
          </p:cNvPr>
          <p:cNvSpPr/>
          <p:nvPr/>
        </p:nvSpPr>
        <p:spPr>
          <a:xfrm>
            <a:off x="1720227" y="3858791"/>
            <a:ext cx="3827948" cy="379494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9BA7EE-1E83-A24E-9BDE-EB5A5DEE0010}"/>
              </a:ext>
            </a:extLst>
          </p:cNvPr>
          <p:cNvCxnSpPr>
            <a:cxnSpLocks/>
          </p:cNvCxnSpPr>
          <p:nvPr/>
        </p:nvCxnSpPr>
        <p:spPr>
          <a:xfrm>
            <a:off x="5548175" y="3949148"/>
            <a:ext cx="298174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E8CAB7-8CAC-E447-9661-21C7232E614E}"/>
              </a:ext>
            </a:extLst>
          </p:cNvPr>
          <p:cNvCxnSpPr>
            <a:cxnSpLocks/>
          </p:cNvCxnSpPr>
          <p:nvPr/>
        </p:nvCxnSpPr>
        <p:spPr>
          <a:xfrm>
            <a:off x="5536096" y="4141304"/>
            <a:ext cx="298174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C91F311-503D-3C4E-A741-B5DEB2B37EE8}"/>
              </a:ext>
            </a:extLst>
          </p:cNvPr>
          <p:cNvSpPr/>
          <p:nvPr/>
        </p:nvSpPr>
        <p:spPr>
          <a:xfrm>
            <a:off x="6370981" y="3852552"/>
            <a:ext cx="1064867" cy="392828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44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5" grpId="0" animBg="1"/>
      <p:bldP spid="1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333333"/>
      </a:dk1>
      <a:lt1>
        <a:srgbClr val="FFFFFF"/>
      </a:lt1>
      <a:dk2>
        <a:srgbClr val="FFC425"/>
      </a:dk2>
      <a:lt2>
        <a:srgbClr val="8DC63F"/>
      </a:lt2>
      <a:accent1>
        <a:srgbClr val="0079C1"/>
      </a:accent1>
      <a:accent2>
        <a:srgbClr val="00A4E4"/>
      </a:accent2>
      <a:accent3>
        <a:srgbClr val="F6A01A"/>
      </a:accent3>
      <a:accent4>
        <a:srgbClr val="5E9732"/>
      </a:accent4>
      <a:accent5>
        <a:srgbClr val="933C06"/>
      </a:accent5>
      <a:accent6>
        <a:srgbClr val="6A737B"/>
      </a:accent6>
      <a:hlink>
        <a:srgbClr val="FFC56C"/>
      </a:hlink>
      <a:folHlink>
        <a:srgbClr val="00A4E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ist_workshop9_tsdc" id="{647075E5-A266-3342-9097-701DBDA38802}" vid="{0AF8EF9D-E0FC-6B46-8ACA-2C1D346EF9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65850</TotalTime>
  <Words>1519</Words>
  <Application>Microsoft Macintosh PowerPoint</Application>
  <PresentationFormat>On-screen Show (16:9)</PresentationFormat>
  <Paragraphs>275</Paragraphs>
  <Slides>26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Cambria Math</vt:lpstr>
      <vt:lpstr>Times New Roman</vt:lpstr>
      <vt:lpstr>Office Theme</vt:lpstr>
      <vt:lpstr>PowerPoint Presentation</vt:lpstr>
      <vt:lpstr>Agenda</vt:lpstr>
      <vt:lpstr>1. Project Objectives</vt:lpstr>
      <vt:lpstr>2. Household Travel Survey Data Overview </vt:lpstr>
      <vt:lpstr>3. Privacy Concerns</vt:lpstr>
      <vt:lpstr>4.1 Sensitivity attributes evaluation in survey data</vt:lpstr>
      <vt:lpstr>4.1 Sensitivity attributes evaluation in survey data</vt:lpstr>
      <vt:lpstr>4.1 Sensitivity attributes evaluation in survey data</vt:lpstr>
      <vt:lpstr>4.2 Risks of data sharing to survey participants</vt:lpstr>
      <vt:lpstr>4.2 Risks of data sharing to survey participants</vt:lpstr>
      <vt:lpstr>NHTS_AZ 2017 Records: Some participants traveled out-of-state</vt:lpstr>
      <vt:lpstr>4.2 Risks of data sharing to survey participants</vt:lpstr>
      <vt:lpstr>4.2 Risks of data sharing to survey participants</vt:lpstr>
      <vt:lpstr>4.2 Risks of data sharing to survey participants</vt:lpstr>
      <vt:lpstr>Risk Thresholds</vt:lpstr>
      <vt:lpstr>4.3 Level of aggregation suitable for TSDC data set</vt:lpstr>
      <vt:lpstr>PowerPoint Presentation</vt:lpstr>
      <vt:lpstr>Population Data for Arizona</vt:lpstr>
      <vt:lpstr>4.3 Risk of Re-Identification Using External Information</vt:lpstr>
      <vt:lpstr>Risk of Re-Identification by population density </vt:lpstr>
      <vt:lpstr>Inadvertent Risk by population density</vt:lpstr>
      <vt:lpstr>Risk of Re-Identification by Zip Code</vt:lpstr>
      <vt:lpstr>Zip Code and Census Tracts Risk</vt:lpstr>
      <vt:lpstr>5. Conclusions</vt:lpstr>
      <vt:lpstr>6. Acknowledgements &amp; Questions</vt:lpstr>
      <vt:lpstr>7. References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Garikapati, Venu</dc:creator>
  <cp:lastModifiedBy>Microsoft Office User</cp:lastModifiedBy>
  <cp:revision>952</cp:revision>
  <dcterms:created xsi:type="dcterms:W3CDTF">2019-04-17T11:27:14Z</dcterms:created>
  <dcterms:modified xsi:type="dcterms:W3CDTF">2020-12-09T04:00:58Z</dcterms:modified>
</cp:coreProperties>
</file>